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069f9c30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4069f9c30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069f9c304_9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069f9c304_9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Microcontrollers: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200"/>
              <a:buChar char="●"/>
            </a:pPr>
            <a:r>
              <a:rPr lang="en" sz="1200">
                <a:solidFill>
                  <a:srgbClr val="162844"/>
                </a:solidFill>
              </a:rPr>
              <a:t>designed to govern a </a:t>
            </a:r>
            <a:r>
              <a:rPr b="1" lang="en" sz="1200">
                <a:solidFill>
                  <a:srgbClr val="162844"/>
                </a:solidFill>
              </a:rPr>
              <a:t>specific</a:t>
            </a:r>
            <a:r>
              <a:rPr lang="en" sz="1200">
                <a:solidFill>
                  <a:srgbClr val="162844"/>
                </a:solidFill>
              </a:rPr>
              <a:t> operation</a:t>
            </a:r>
            <a:endParaRPr sz="1200">
              <a:solidFill>
                <a:srgbClr val="16284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200"/>
              <a:buChar char="●"/>
            </a:pPr>
            <a:r>
              <a:rPr b="1" lang="en" sz="1200">
                <a:solidFill>
                  <a:srgbClr val="162844"/>
                </a:solidFill>
              </a:rPr>
              <a:t>Low-end</a:t>
            </a:r>
            <a:r>
              <a:rPr lang="en" sz="1200">
                <a:solidFill>
                  <a:srgbClr val="162844"/>
                </a:solidFill>
              </a:rPr>
              <a:t> (Kb of RAM and Flash, Mhz for cores </a:t>
            </a:r>
            <a:endParaRPr sz="1200">
              <a:solidFill>
                <a:srgbClr val="16284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200"/>
              <a:buChar char="●"/>
            </a:pPr>
            <a:r>
              <a:rPr lang="en" sz="1200">
                <a:solidFill>
                  <a:srgbClr val="162844"/>
                </a:solidFill>
              </a:rPr>
              <a:t>The </a:t>
            </a:r>
            <a:r>
              <a:rPr b="1" lang="en" sz="1200">
                <a:solidFill>
                  <a:srgbClr val="162844"/>
                </a:solidFill>
              </a:rPr>
              <a:t>cheapest</a:t>
            </a:r>
            <a:r>
              <a:rPr lang="en" sz="1200">
                <a:solidFill>
                  <a:srgbClr val="162844"/>
                </a:solidFill>
              </a:rPr>
              <a:t> tier</a:t>
            </a:r>
            <a:endParaRPr sz="1200">
              <a:solidFill>
                <a:srgbClr val="16284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200"/>
              <a:buChar char="●"/>
            </a:pPr>
            <a:r>
              <a:rPr b="1" lang="en" sz="1200">
                <a:solidFill>
                  <a:srgbClr val="162844"/>
                </a:solidFill>
              </a:rPr>
              <a:t>bare-metal</a:t>
            </a:r>
            <a:r>
              <a:rPr lang="en" sz="1200">
                <a:solidFill>
                  <a:srgbClr val="162844"/>
                </a:solidFill>
              </a:rPr>
              <a:t> firmware development</a:t>
            </a:r>
            <a:endParaRPr sz="1200">
              <a:solidFill>
                <a:srgbClr val="1628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2844"/>
                </a:solidFill>
              </a:rPr>
              <a:t>Microcomputers:</a:t>
            </a:r>
            <a:endParaRPr sz="1200">
              <a:solidFill>
                <a:srgbClr val="16284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200"/>
              <a:buChar char="●"/>
            </a:pPr>
            <a:r>
              <a:rPr lang="en" sz="1200">
                <a:solidFill>
                  <a:srgbClr val="162844"/>
                </a:solidFill>
              </a:rPr>
              <a:t>Capable to run </a:t>
            </a:r>
            <a:r>
              <a:rPr b="1" lang="en" sz="1200">
                <a:solidFill>
                  <a:srgbClr val="162844"/>
                </a:solidFill>
              </a:rPr>
              <a:t>OS</a:t>
            </a:r>
            <a:r>
              <a:rPr lang="en" sz="1200">
                <a:solidFill>
                  <a:srgbClr val="162844"/>
                </a:solidFill>
              </a:rPr>
              <a:t> like Linux, Windows, etc</a:t>
            </a:r>
            <a:endParaRPr sz="1200">
              <a:solidFill>
                <a:srgbClr val="16284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200"/>
              <a:buChar char="●"/>
            </a:pPr>
            <a:r>
              <a:rPr b="1" lang="en" sz="1200">
                <a:solidFill>
                  <a:srgbClr val="162844"/>
                </a:solidFill>
              </a:rPr>
              <a:t>High-end</a:t>
            </a:r>
            <a:r>
              <a:rPr lang="en" sz="1200">
                <a:solidFill>
                  <a:srgbClr val="162844"/>
                </a:solidFill>
              </a:rPr>
              <a:t> (GB of RAM and Storage, GHz for multicore CPU)</a:t>
            </a:r>
            <a:endParaRPr sz="1200">
              <a:solidFill>
                <a:srgbClr val="16284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200"/>
              <a:buChar char="●"/>
            </a:pPr>
            <a:r>
              <a:rPr b="1" lang="en" sz="1200">
                <a:solidFill>
                  <a:srgbClr val="162844"/>
                </a:solidFill>
              </a:rPr>
              <a:t>High</a:t>
            </a:r>
            <a:r>
              <a:rPr lang="en" sz="1200">
                <a:solidFill>
                  <a:srgbClr val="162844"/>
                </a:solidFill>
              </a:rPr>
              <a:t> costs</a:t>
            </a:r>
            <a:endParaRPr sz="1200">
              <a:solidFill>
                <a:srgbClr val="16284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200"/>
              <a:buChar char="●"/>
            </a:pPr>
            <a:r>
              <a:rPr lang="en" sz="1200">
                <a:solidFill>
                  <a:srgbClr val="162844"/>
                </a:solidFill>
              </a:rPr>
              <a:t>Applications can build using </a:t>
            </a:r>
            <a:r>
              <a:rPr b="1" lang="en" sz="1200">
                <a:solidFill>
                  <a:srgbClr val="162844"/>
                </a:solidFill>
              </a:rPr>
              <a:t>high-level programming languages</a:t>
            </a:r>
            <a:r>
              <a:rPr lang="en" sz="1200">
                <a:solidFill>
                  <a:srgbClr val="162844"/>
                </a:solidFill>
              </a:rPr>
              <a:t> (Python, etc)</a:t>
            </a:r>
            <a:endParaRPr sz="1200">
              <a:solidFill>
                <a:srgbClr val="162844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069f9c304_9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069f9c304_9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069f9c304_9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069f9c304_9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069f9c304_9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069f9c304_9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069f9c304_9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4069f9c304_9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069f9c304_9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069f9c304_9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069f9c304_9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069f9c304_9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069f9c304_9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069f9c304_9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069f9c304_9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069f9c304_9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069f9c304_9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4069f9c304_9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069f9c304_9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4069f9c304_9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for PM/Developer/QA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069f9c304_9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24069f9c304_9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069f9c304_9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4069f9c304_9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069f9c304_9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069f9c304_9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069f9c304_9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069f9c304_9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069f9c304_9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4069f9c304_9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069f9c304_9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4069f9c304_9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069f9c304_9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24069f9c304_9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4069f9c304_9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4069f9c304_9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4069f9c304_9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4069f9c304_9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4069f9c304_9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4069f9c304_9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069f9c304_9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069f9c304_9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4069f9c304_9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4069f9c304_9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069f9c304_9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4069f9c304_9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4069f9c304_9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4069f9c304_9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4069f9c304_9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4069f9c304_9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069f9c304_9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4069f9c304_9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069f9c304_9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24069f9c304_9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4069f9c304_9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24069f9c304_9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for PM/Developer/QA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069f9c304_9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069f9c304_9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069f9c304_9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069f9c304_9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069f9c304_9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4069f9c304_9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069f9c304_9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069f9c304_9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069f9c304_9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069f9c304_9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069f9c304_9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069f9c304_9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2">
    <p:bg>
      <p:bgPr>
        <a:solidFill>
          <a:srgbClr val="0066A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499" y="4016025"/>
            <a:ext cx="3290149" cy="5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57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1">
  <p:cSld name="TITLE_2_1">
    <p:bg>
      <p:bgPr>
        <a:solidFill>
          <a:srgbClr val="0066A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12"/>
            <a:ext cx="9144000" cy="514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2_2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2_1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/>
          <p:cNvPicPr preferRelativeResize="0"/>
          <p:nvPr/>
        </p:nvPicPr>
        <p:blipFill rotWithShape="1">
          <a:blip r:embed="rId2">
            <a:alphaModFix/>
          </a:blip>
          <a:srcRect b="12538" l="0" r="0" t="80578"/>
          <a:stretch/>
        </p:blipFill>
        <p:spPr>
          <a:xfrm>
            <a:off x="0" y="4899925"/>
            <a:ext cx="9144000" cy="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32449"/>
            <a:ext cx="1038377" cy="1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 txBox="1"/>
          <p:nvPr/>
        </p:nvSpPr>
        <p:spPr>
          <a:xfrm>
            <a:off x="6832950" y="4892875"/>
            <a:ext cx="1665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© 2023 KLIKA TECH, INC.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7" name="Google Shape;17;p4"/>
          <p:cNvSpPr txBox="1"/>
          <p:nvPr/>
        </p:nvSpPr>
        <p:spPr>
          <a:xfrm>
            <a:off x="3696000" y="4892875"/>
            <a:ext cx="1752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CONFIDENTIAL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</a:defRPr>
            </a:lvl1pPr>
            <a:lvl2pPr lvl="1" rtl="0">
              <a:buNone/>
              <a:defRPr b="1">
                <a:solidFill>
                  <a:schemeClr val="lt1"/>
                </a:solidFill>
              </a:defRPr>
            </a:lvl2pPr>
            <a:lvl3pPr lvl="2" rtl="0">
              <a:buNone/>
              <a:defRPr b="1">
                <a:solidFill>
                  <a:schemeClr val="lt1"/>
                </a:solidFill>
              </a:defRPr>
            </a:lvl3pPr>
            <a:lvl4pPr lvl="3" rtl="0">
              <a:buNone/>
              <a:defRPr b="1">
                <a:solidFill>
                  <a:schemeClr val="lt1"/>
                </a:solidFill>
              </a:defRPr>
            </a:lvl4pPr>
            <a:lvl5pPr lvl="4" rtl="0">
              <a:buNone/>
              <a:defRPr b="1">
                <a:solidFill>
                  <a:schemeClr val="lt1"/>
                </a:solidFill>
              </a:defRPr>
            </a:lvl5pPr>
            <a:lvl6pPr lvl="5" rtl="0">
              <a:buNone/>
              <a:defRPr b="1">
                <a:solidFill>
                  <a:schemeClr val="lt1"/>
                </a:solidFill>
              </a:defRPr>
            </a:lvl6pPr>
            <a:lvl7pPr lvl="6" rtl="0">
              <a:buNone/>
              <a:defRPr b="1">
                <a:solidFill>
                  <a:schemeClr val="lt1"/>
                </a:solidFill>
              </a:defRPr>
            </a:lvl7pPr>
            <a:lvl8pPr lvl="7" rtl="0">
              <a:buNone/>
              <a:defRPr b="1">
                <a:solidFill>
                  <a:schemeClr val="lt1"/>
                </a:solidFill>
              </a:defRPr>
            </a:lvl8pPr>
            <a:lvl9pPr lvl="8" rtl="0">
              <a:buNone/>
              <a:defRPr b="1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orient="horz" pos="3087">
          <p15:clr>
            <a:srgbClr val="980000"/>
          </p15:clr>
        </p15:guide>
        <p15:guide id="3" pos="288">
          <p15:clr>
            <a:srgbClr val="980000"/>
          </p15:clr>
        </p15:guide>
        <p15:guide id="4" orient="horz" pos="288">
          <p15:clr>
            <a:srgbClr val="980000"/>
          </p15:clr>
        </p15:guide>
        <p15:guide id="5" pos="5472">
          <p15:clr>
            <a:srgbClr val="980000"/>
          </p15:clr>
        </p15:guide>
        <p15:guide id="6" pos="2016">
          <p15:clr>
            <a:srgbClr val="FA7B17"/>
          </p15:clr>
        </p15:guide>
        <p15:guide id="7" pos="2160">
          <p15:clr>
            <a:srgbClr val="FA7B17"/>
          </p15:clr>
        </p15:guide>
        <p15:guide id="8" orient="horz" pos="297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Icon">
  <p:cSld name="BLANK_2_1_1">
    <p:bg>
      <p:bgPr>
        <a:solidFill>
          <a:srgbClr val="FFFFF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12538" l="0" r="0" t="80578"/>
          <a:stretch/>
        </p:blipFill>
        <p:spPr>
          <a:xfrm>
            <a:off x="0" y="4899925"/>
            <a:ext cx="9144000" cy="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32449"/>
            <a:ext cx="1038377" cy="1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/>
        </p:nvSpPr>
        <p:spPr>
          <a:xfrm>
            <a:off x="6832950" y="4892875"/>
            <a:ext cx="1665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© 2023 KLIKA TECH, INC.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3" name="Google Shape;23;p5"/>
          <p:cNvSpPr txBox="1"/>
          <p:nvPr/>
        </p:nvSpPr>
        <p:spPr>
          <a:xfrm>
            <a:off x="3696000" y="4892875"/>
            <a:ext cx="1752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CONFIDENTIAL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</a:defRPr>
            </a:lvl1pPr>
            <a:lvl2pPr lvl="1" rtl="0">
              <a:buNone/>
              <a:defRPr b="1">
                <a:solidFill>
                  <a:schemeClr val="lt1"/>
                </a:solidFill>
              </a:defRPr>
            </a:lvl2pPr>
            <a:lvl3pPr lvl="2" rtl="0">
              <a:buNone/>
              <a:defRPr b="1">
                <a:solidFill>
                  <a:schemeClr val="lt1"/>
                </a:solidFill>
              </a:defRPr>
            </a:lvl3pPr>
            <a:lvl4pPr lvl="3" rtl="0">
              <a:buNone/>
              <a:defRPr b="1">
                <a:solidFill>
                  <a:schemeClr val="lt1"/>
                </a:solidFill>
              </a:defRPr>
            </a:lvl4pPr>
            <a:lvl5pPr lvl="4" rtl="0">
              <a:buNone/>
              <a:defRPr b="1">
                <a:solidFill>
                  <a:schemeClr val="lt1"/>
                </a:solidFill>
              </a:defRPr>
            </a:lvl5pPr>
            <a:lvl6pPr lvl="5" rtl="0">
              <a:buNone/>
              <a:defRPr b="1">
                <a:solidFill>
                  <a:schemeClr val="lt1"/>
                </a:solidFill>
              </a:defRPr>
            </a:lvl6pPr>
            <a:lvl7pPr lvl="6" rtl="0">
              <a:buNone/>
              <a:defRPr b="1">
                <a:solidFill>
                  <a:schemeClr val="lt1"/>
                </a:solidFill>
              </a:defRPr>
            </a:lvl7pPr>
            <a:lvl8pPr lvl="7" rtl="0">
              <a:buNone/>
              <a:defRPr b="1">
                <a:solidFill>
                  <a:schemeClr val="lt1"/>
                </a:solidFill>
              </a:defRPr>
            </a:lvl8pPr>
            <a:lvl9pPr lvl="8" rtl="0">
              <a:buNone/>
              <a:defRPr b="1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7">
          <p15:clr>
            <a:srgbClr val="980000"/>
          </p15:clr>
        </p15:guide>
        <p15:guide id="2" pos="288">
          <p15:clr>
            <a:srgbClr val="980000"/>
          </p15:clr>
        </p15:guide>
        <p15:guide id="3" orient="horz" pos="720">
          <p15:clr>
            <a:srgbClr val="FA7B17"/>
          </p15:clr>
        </p15:guide>
        <p15:guide id="4" pos="5472">
          <p15:clr>
            <a:srgbClr val="980000"/>
          </p15:clr>
        </p15:guide>
        <p15:guide id="5" pos="2016">
          <p15:clr>
            <a:srgbClr val="FA7B17"/>
          </p15:clr>
        </p15:guide>
        <p15:guide id="6" pos="2160">
          <p15:clr>
            <a:srgbClr val="FA7B17"/>
          </p15:clr>
        </p15:guide>
        <p15:guide id="7" orient="horz" pos="288">
          <p15:clr>
            <a:srgbClr val="980000"/>
          </p15:clr>
        </p15:guide>
        <p15:guide id="8" orient="horz" pos="297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Icon 1">
  <p:cSld name="BLANK_2_1_1_2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b="12538" l="0" r="0" t="80578"/>
          <a:stretch/>
        </p:blipFill>
        <p:spPr>
          <a:xfrm>
            <a:off x="0" y="4899925"/>
            <a:ext cx="9144000" cy="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32449"/>
            <a:ext cx="1038377" cy="1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/>
        </p:nvSpPr>
        <p:spPr>
          <a:xfrm>
            <a:off x="6832950" y="4892875"/>
            <a:ext cx="1665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© 2023 KLIKA TECH, INC.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9" name="Google Shape;29;p6"/>
          <p:cNvSpPr txBox="1"/>
          <p:nvPr/>
        </p:nvSpPr>
        <p:spPr>
          <a:xfrm>
            <a:off x="3696000" y="4892875"/>
            <a:ext cx="1752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CONFIDENTIAL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</a:defRPr>
            </a:lvl1pPr>
            <a:lvl2pPr lvl="1" rtl="0">
              <a:buNone/>
              <a:defRPr b="1">
                <a:solidFill>
                  <a:schemeClr val="lt1"/>
                </a:solidFill>
              </a:defRPr>
            </a:lvl2pPr>
            <a:lvl3pPr lvl="2" rtl="0">
              <a:buNone/>
              <a:defRPr b="1">
                <a:solidFill>
                  <a:schemeClr val="lt1"/>
                </a:solidFill>
              </a:defRPr>
            </a:lvl3pPr>
            <a:lvl4pPr lvl="3" rtl="0">
              <a:buNone/>
              <a:defRPr b="1">
                <a:solidFill>
                  <a:schemeClr val="lt1"/>
                </a:solidFill>
              </a:defRPr>
            </a:lvl4pPr>
            <a:lvl5pPr lvl="4" rtl="0">
              <a:buNone/>
              <a:defRPr b="1">
                <a:solidFill>
                  <a:schemeClr val="lt1"/>
                </a:solidFill>
              </a:defRPr>
            </a:lvl5pPr>
            <a:lvl6pPr lvl="5" rtl="0">
              <a:buNone/>
              <a:defRPr b="1">
                <a:solidFill>
                  <a:schemeClr val="lt1"/>
                </a:solidFill>
              </a:defRPr>
            </a:lvl6pPr>
            <a:lvl7pPr lvl="6" rtl="0">
              <a:buNone/>
              <a:defRPr b="1">
                <a:solidFill>
                  <a:schemeClr val="lt1"/>
                </a:solidFill>
              </a:defRPr>
            </a:lvl7pPr>
            <a:lvl8pPr lvl="7" rtl="0">
              <a:buNone/>
              <a:defRPr b="1">
                <a:solidFill>
                  <a:schemeClr val="lt1"/>
                </a:solidFill>
              </a:defRPr>
            </a:lvl8pPr>
            <a:lvl9pPr lvl="8" rtl="0">
              <a:buNone/>
              <a:defRPr b="1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7">
          <p15:clr>
            <a:srgbClr val="980000"/>
          </p15:clr>
        </p15:guide>
        <p15:guide id="2" orient="horz" pos="461">
          <p15:clr>
            <a:srgbClr val="FA7B17"/>
          </p15:clr>
        </p15:guide>
        <p15:guide id="3" pos="5472">
          <p15:clr>
            <a:srgbClr val="980000"/>
          </p15:clr>
        </p15:guide>
        <p15:guide id="4" orient="horz" pos="576">
          <p15:clr>
            <a:srgbClr val="FA7B17"/>
          </p15:clr>
        </p15:guide>
        <p15:guide id="5" pos="288">
          <p15:clr>
            <a:srgbClr val="980000"/>
          </p15:clr>
        </p15:guide>
        <p15:guide id="6" orient="horz" pos="297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">
  <p:cSld name="BLANK_2_1_1_1">
    <p:bg>
      <p:bgPr>
        <a:solidFill>
          <a:srgbClr val="FF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12538" l="0" r="0" t="80578"/>
          <a:stretch/>
        </p:blipFill>
        <p:spPr>
          <a:xfrm>
            <a:off x="0" y="4899925"/>
            <a:ext cx="9144000" cy="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32449"/>
            <a:ext cx="1038377" cy="1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/>
        </p:nvSpPr>
        <p:spPr>
          <a:xfrm>
            <a:off x="6832950" y="4892875"/>
            <a:ext cx="1665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© 2023 KLIKA TECH, INC.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5" name="Google Shape;35;p7"/>
          <p:cNvSpPr txBox="1"/>
          <p:nvPr/>
        </p:nvSpPr>
        <p:spPr>
          <a:xfrm>
            <a:off x="3696000" y="4892875"/>
            <a:ext cx="1752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CONFIDENTIAL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</a:defRPr>
            </a:lvl1pPr>
            <a:lvl2pPr lvl="1" rtl="0">
              <a:buNone/>
              <a:defRPr b="1">
                <a:solidFill>
                  <a:schemeClr val="lt1"/>
                </a:solidFill>
              </a:defRPr>
            </a:lvl2pPr>
            <a:lvl3pPr lvl="2" rtl="0">
              <a:buNone/>
              <a:defRPr b="1">
                <a:solidFill>
                  <a:schemeClr val="lt1"/>
                </a:solidFill>
              </a:defRPr>
            </a:lvl3pPr>
            <a:lvl4pPr lvl="3" rtl="0">
              <a:buNone/>
              <a:defRPr b="1">
                <a:solidFill>
                  <a:schemeClr val="lt1"/>
                </a:solidFill>
              </a:defRPr>
            </a:lvl4pPr>
            <a:lvl5pPr lvl="4" rtl="0">
              <a:buNone/>
              <a:defRPr b="1">
                <a:solidFill>
                  <a:schemeClr val="lt1"/>
                </a:solidFill>
              </a:defRPr>
            </a:lvl5pPr>
            <a:lvl6pPr lvl="5" rtl="0">
              <a:buNone/>
              <a:defRPr b="1">
                <a:solidFill>
                  <a:schemeClr val="lt1"/>
                </a:solidFill>
              </a:defRPr>
            </a:lvl6pPr>
            <a:lvl7pPr lvl="6" rtl="0">
              <a:buNone/>
              <a:defRPr b="1">
                <a:solidFill>
                  <a:schemeClr val="lt1"/>
                </a:solidFill>
              </a:defRPr>
            </a:lvl7pPr>
            <a:lvl8pPr lvl="7" rtl="0">
              <a:buNone/>
              <a:defRPr b="1">
                <a:solidFill>
                  <a:schemeClr val="lt1"/>
                </a:solidFill>
              </a:defRPr>
            </a:lvl8pPr>
            <a:lvl9pPr lvl="8" rtl="0">
              <a:buNone/>
              <a:defRPr b="1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7">
          <p15:clr>
            <a:srgbClr val="980000"/>
          </p15:clr>
        </p15:guide>
        <p15:guide id="2" pos="288">
          <p15:clr>
            <a:srgbClr val="980000"/>
          </p15:clr>
        </p15:guide>
        <p15:guide id="3" orient="horz" pos="720">
          <p15:clr>
            <a:srgbClr val="FA7B17"/>
          </p15:clr>
        </p15:guide>
        <p15:guide id="4" pos="5472">
          <p15:clr>
            <a:srgbClr val="980000"/>
          </p15:clr>
        </p15:guide>
        <p15:guide id="5" orient="horz" pos="288">
          <p15:clr>
            <a:srgbClr val="980000"/>
          </p15:clr>
        </p15:guide>
        <p15:guide id="6" pos="1654">
          <p15:clr>
            <a:srgbClr val="FA7B17"/>
          </p15:clr>
        </p15:guide>
        <p15:guide id="7" pos="1510">
          <p15:clr>
            <a:srgbClr val="FA7B17"/>
          </p15:clr>
        </p15:guide>
        <p15:guide id="8" pos="2806">
          <p15:clr>
            <a:srgbClr val="FA7B17"/>
          </p15:clr>
        </p15:guide>
        <p15:guide id="9" pos="2950">
          <p15:clr>
            <a:srgbClr val="FA7B17"/>
          </p15:clr>
        </p15:guide>
        <p15:guide id="10" pos="4102">
          <p15:clr>
            <a:srgbClr val="FA7B17"/>
          </p15:clr>
        </p15:guide>
        <p15:guide id="11" pos="4246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2_1_1_1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8"/>
          <p:cNvCxnSpPr/>
          <p:nvPr/>
        </p:nvCxnSpPr>
        <p:spPr>
          <a:xfrm>
            <a:off x="2393525" y="1151675"/>
            <a:ext cx="0" cy="2865300"/>
          </a:xfrm>
          <a:prstGeom prst="straightConnector1">
            <a:avLst/>
          </a:prstGeom>
          <a:noFill/>
          <a:ln cap="flat" cmpd="sng" w="9525">
            <a:solidFill>
              <a:srgbClr val="818C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8"/>
          <p:cNvSpPr txBox="1"/>
          <p:nvPr/>
        </p:nvSpPr>
        <p:spPr>
          <a:xfrm>
            <a:off x="450225" y="1144725"/>
            <a:ext cx="1818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208ECE"/>
                </a:solidFill>
              </a:rPr>
              <a:t>“</a:t>
            </a:r>
            <a:endParaRPr b="1" sz="12000">
              <a:solidFill>
                <a:srgbClr val="208ECE"/>
              </a:solidFill>
            </a:endParaRPr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12538" l="0" r="0" t="80578"/>
          <a:stretch/>
        </p:blipFill>
        <p:spPr>
          <a:xfrm>
            <a:off x="0" y="4899925"/>
            <a:ext cx="9144000" cy="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32449"/>
            <a:ext cx="1038377" cy="1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/>
        </p:nvSpPr>
        <p:spPr>
          <a:xfrm>
            <a:off x="6832950" y="4892875"/>
            <a:ext cx="1665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© 2023 KLIKA TECH, INC.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3" name="Google Shape;43;p8"/>
          <p:cNvSpPr txBox="1"/>
          <p:nvPr/>
        </p:nvSpPr>
        <p:spPr>
          <a:xfrm>
            <a:off x="3696000" y="4892875"/>
            <a:ext cx="1752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CONFIDENTIAL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</a:defRPr>
            </a:lvl1pPr>
            <a:lvl2pPr lvl="1" rtl="0">
              <a:buNone/>
              <a:defRPr b="1">
                <a:solidFill>
                  <a:schemeClr val="lt1"/>
                </a:solidFill>
              </a:defRPr>
            </a:lvl2pPr>
            <a:lvl3pPr lvl="2" rtl="0">
              <a:buNone/>
              <a:defRPr b="1">
                <a:solidFill>
                  <a:schemeClr val="lt1"/>
                </a:solidFill>
              </a:defRPr>
            </a:lvl3pPr>
            <a:lvl4pPr lvl="3" rtl="0">
              <a:buNone/>
              <a:defRPr b="1">
                <a:solidFill>
                  <a:schemeClr val="lt1"/>
                </a:solidFill>
              </a:defRPr>
            </a:lvl4pPr>
            <a:lvl5pPr lvl="4" rtl="0">
              <a:buNone/>
              <a:defRPr b="1">
                <a:solidFill>
                  <a:schemeClr val="lt1"/>
                </a:solidFill>
              </a:defRPr>
            </a:lvl5pPr>
            <a:lvl6pPr lvl="5" rtl="0">
              <a:buNone/>
              <a:defRPr b="1">
                <a:solidFill>
                  <a:schemeClr val="lt1"/>
                </a:solidFill>
              </a:defRPr>
            </a:lvl6pPr>
            <a:lvl7pPr lvl="6" rtl="0">
              <a:buNone/>
              <a:defRPr b="1">
                <a:solidFill>
                  <a:schemeClr val="lt1"/>
                </a:solidFill>
              </a:defRPr>
            </a:lvl7pPr>
            <a:lvl8pPr lvl="7" rtl="0">
              <a:buNone/>
              <a:defRPr b="1">
                <a:solidFill>
                  <a:schemeClr val="lt1"/>
                </a:solidFill>
              </a:defRPr>
            </a:lvl8pPr>
            <a:lvl9pPr lvl="8" rtl="0">
              <a:buNone/>
              <a:defRPr b="1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7">
          <p15:clr>
            <a:srgbClr val="980000"/>
          </p15:clr>
        </p15:guide>
        <p15:guide id="2" pos="288">
          <p15:clr>
            <a:srgbClr val="980000"/>
          </p15:clr>
        </p15:guide>
        <p15:guide id="3" orient="horz" pos="720">
          <p15:clr>
            <a:srgbClr val="FA7B17"/>
          </p15:clr>
        </p15:guide>
        <p15:guide id="4" pos="5472">
          <p15:clr>
            <a:srgbClr val="980000"/>
          </p15:clr>
        </p15:guide>
        <p15:guide id="5" orient="horz" pos="288">
          <p15:clr>
            <a:srgbClr val="980000"/>
          </p15:clr>
        </p15:guide>
        <p15:guide id="6" pos="1654">
          <p15:clr>
            <a:srgbClr val="FA7B17"/>
          </p15:clr>
        </p15:guide>
        <p15:guide id="7" pos="1508">
          <p15:clr>
            <a:srgbClr val="FA7B17"/>
          </p15:clr>
        </p15:guide>
        <p15:guide id="8" pos="2806">
          <p15:clr>
            <a:srgbClr val="FA7B17"/>
          </p15:clr>
        </p15:guide>
        <p15:guide id="9" pos="2950">
          <p15:clr>
            <a:srgbClr val="FA7B17"/>
          </p15:clr>
        </p15:guide>
        <p15:guide id="10" pos="4102">
          <p15:clr>
            <a:srgbClr val="FA7B17"/>
          </p15:clr>
        </p15:guide>
        <p15:guide id="11" pos="424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Slide">
  <p:cSld name="BLANK_2_1_2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b="12538" l="0" r="0" t="80578"/>
          <a:stretch/>
        </p:blipFill>
        <p:spPr>
          <a:xfrm>
            <a:off x="0" y="4899925"/>
            <a:ext cx="9144000" cy="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32449"/>
            <a:ext cx="1038377" cy="1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/>
        </p:nvSpPr>
        <p:spPr>
          <a:xfrm>
            <a:off x="6832950" y="4892875"/>
            <a:ext cx="1665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© 2023 KLIKA TECH, INC.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3696000" y="4892875"/>
            <a:ext cx="1752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CONFIDENTIAL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</a:defRPr>
            </a:lvl1pPr>
            <a:lvl2pPr lvl="1" rtl="0">
              <a:buNone/>
              <a:defRPr b="1">
                <a:solidFill>
                  <a:schemeClr val="lt1"/>
                </a:solidFill>
              </a:defRPr>
            </a:lvl2pPr>
            <a:lvl3pPr lvl="2" rtl="0">
              <a:buNone/>
              <a:defRPr b="1">
                <a:solidFill>
                  <a:schemeClr val="lt1"/>
                </a:solidFill>
              </a:defRPr>
            </a:lvl3pPr>
            <a:lvl4pPr lvl="3" rtl="0">
              <a:buNone/>
              <a:defRPr b="1">
                <a:solidFill>
                  <a:schemeClr val="lt1"/>
                </a:solidFill>
              </a:defRPr>
            </a:lvl4pPr>
            <a:lvl5pPr lvl="4" rtl="0">
              <a:buNone/>
              <a:defRPr b="1">
                <a:solidFill>
                  <a:schemeClr val="lt1"/>
                </a:solidFill>
              </a:defRPr>
            </a:lvl5pPr>
            <a:lvl6pPr lvl="5" rtl="0">
              <a:buNone/>
              <a:defRPr b="1">
                <a:solidFill>
                  <a:schemeClr val="lt1"/>
                </a:solidFill>
              </a:defRPr>
            </a:lvl6pPr>
            <a:lvl7pPr lvl="6" rtl="0">
              <a:buNone/>
              <a:defRPr b="1">
                <a:solidFill>
                  <a:schemeClr val="lt1"/>
                </a:solidFill>
              </a:defRPr>
            </a:lvl7pPr>
            <a:lvl8pPr lvl="7" rtl="0">
              <a:buNone/>
              <a:defRPr b="1">
                <a:solidFill>
                  <a:schemeClr val="lt1"/>
                </a:solidFill>
              </a:defRPr>
            </a:lvl8pPr>
            <a:lvl9pPr lvl="8" rtl="0">
              <a:buNone/>
              <a:defRPr b="1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7">
          <p15:clr>
            <a:srgbClr val="980000"/>
          </p15:clr>
        </p15:guide>
        <p15:guide id="2" pos="288">
          <p15:clr>
            <a:srgbClr val="980000"/>
          </p15:clr>
        </p15:guide>
        <p15:guide id="3" orient="horz" pos="288">
          <p15:clr>
            <a:srgbClr val="980000"/>
          </p15:clr>
        </p15:guide>
        <p15:guide id="4" pos="5472">
          <p15:clr>
            <a:srgbClr val="980000"/>
          </p15:clr>
        </p15:guide>
        <p15:guide id="5" pos="2880">
          <p15:clr>
            <a:srgbClr val="FA7B17"/>
          </p15:clr>
        </p15:guide>
        <p15:guide id="6" orient="horz" pos="162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 1">
  <p:cSld name="BLANK_2_1_2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>
            <a:off x="2091665" y="4718482"/>
            <a:ext cx="876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© 2021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400" y="4718475"/>
            <a:ext cx="1523369" cy="2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335575" y="4572000"/>
            <a:ext cx="5487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0" sz="1200">
                <a:solidFill>
                  <a:schemeClr val="lt1"/>
                </a:solidFill>
              </a:defRPr>
            </a:lvl1pPr>
            <a:lvl2pPr lvl="1" rtl="0">
              <a:buNone/>
              <a:defRPr b="0" sz="1200">
                <a:solidFill>
                  <a:schemeClr val="lt1"/>
                </a:solidFill>
              </a:defRPr>
            </a:lvl2pPr>
            <a:lvl3pPr lvl="2" rtl="0">
              <a:buNone/>
              <a:defRPr b="0" sz="1200">
                <a:solidFill>
                  <a:schemeClr val="lt1"/>
                </a:solidFill>
              </a:defRPr>
            </a:lvl3pPr>
            <a:lvl4pPr lvl="3" rtl="0">
              <a:buNone/>
              <a:defRPr b="0" sz="1200">
                <a:solidFill>
                  <a:schemeClr val="lt1"/>
                </a:solidFill>
              </a:defRPr>
            </a:lvl4pPr>
            <a:lvl5pPr lvl="4" rtl="0">
              <a:buNone/>
              <a:defRPr b="0" sz="1200">
                <a:solidFill>
                  <a:schemeClr val="lt1"/>
                </a:solidFill>
              </a:defRPr>
            </a:lvl5pPr>
            <a:lvl6pPr lvl="5" rtl="0">
              <a:buNone/>
              <a:defRPr b="0" sz="1200">
                <a:solidFill>
                  <a:schemeClr val="lt1"/>
                </a:solidFill>
              </a:defRPr>
            </a:lvl6pPr>
            <a:lvl7pPr lvl="6" rtl="0">
              <a:buNone/>
              <a:defRPr b="0" sz="1200">
                <a:solidFill>
                  <a:schemeClr val="lt1"/>
                </a:solidFill>
              </a:defRPr>
            </a:lvl7pPr>
            <a:lvl8pPr lvl="7" rtl="0">
              <a:buNone/>
              <a:defRPr b="0" sz="1200">
                <a:solidFill>
                  <a:schemeClr val="lt1"/>
                </a:solidFill>
              </a:defRPr>
            </a:lvl8pPr>
            <a:lvl9pPr lvl="8" rtl="0">
              <a:buNone/>
              <a:defRPr b="0" sz="12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2"/>
            <a:ext cx="9144000" cy="514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972">
          <p15:clr>
            <a:srgbClr val="980000"/>
          </p15:clr>
        </p15:guide>
        <p15:guide id="2" pos="288">
          <p15:clr>
            <a:srgbClr val="980000"/>
          </p15:clr>
        </p15:guide>
        <p15:guide id="3" orient="horz" pos="288">
          <p15:clr>
            <a:srgbClr val="980000"/>
          </p15:clr>
        </p15:guide>
        <p15:guide id="4" pos="5472">
          <p15:clr>
            <a:srgbClr val="980000"/>
          </p15:clr>
        </p15:guide>
        <p15:guide id="5" pos="2880">
          <p15:clr>
            <a:srgbClr val="FA7B17"/>
          </p15:clr>
        </p15:guide>
        <p15:guide id="6" orient="horz" pos="1620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36.png"/><Relationship Id="rId13" Type="http://schemas.openxmlformats.org/officeDocument/2006/relationships/image" Target="../media/image39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9" Type="http://schemas.openxmlformats.org/officeDocument/2006/relationships/image" Target="../media/image52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67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9" Type="http://schemas.openxmlformats.org/officeDocument/2006/relationships/image" Target="../media/image63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66.png"/><Relationship Id="rId8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Relationship Id="rId4" Type="http://schemas.openxmlformats.org/officeDocument/2006/relationships/image" Target="../media/image49.png"/><Relationship Id="rId5" Type="http://schemas.openxmlformats.org/officeDocument/2006/relationships/image" Target="../media/image58.png"/><Relationship Id="rId6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Relationship Id="rId6" Type="http://schemas.openxmlformats.org/officeDocument/2006/relationships/image" Target="../media/image60.png"/><Relationship Id="rId7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9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72.png"/><Relationship Id="rId7" Type="http://schemas.openxmlformats.org/officeDocument/2006/relationships/image" Target="../media/image48.png"/><Relationship Id="rId8" Type="http://schemas.openxmlformats.org/officeDocument/2006/relationships/image" Target="../media/image7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png"/><Relationship Id="rId4" Type="http://schemas.openxmlformats.org/officeDocument/2006/relationships/image" Target="../media/image79.png"/><Relationship Id="rId9" Type="http://schemas.openxmlformats.org/officeDocument/2006/relationships/image" Target="../media/image73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Relationship Id="rId7" Type="http://schemas.openxmlformats.org/officeDocument/2006/relationships/image" Target="../media/image76.png"/><Relationship Id="rId8" Type="http://schemas.openxmlformats.org/officeDocument/2006/relationships/image" Target="../media/image8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92.png"/><Relationship Id="rId5" Type="http://schemas.openxmlformats.org/officeDocument/2006/relationships/image" Target="../media/image8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89.png"/><Relationship Id="rId5" Type="http://schemas.openxmlformats.org/officeDocument/2006/relationships/image" Target="../media/image87.png"/><Relationship Id="rId6" Type="http://schemas.openxmlformats.org/officeDocument/2006/relationships/image" Target="../media/image8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5.png"/><Relationship Id="rId4" Type="http://schemas.openxmlformats.org/officeDocument/2006/relationships/image" Target="../media/image8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9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9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4.png"/><Relationship Id="rId4" Type="http://schemas.openxmlformats.org/officeDocument/2006/relationships/image" Target="../media/image6.png"/><Relationship Id="rId5" Type="http://schemas.openxmlformats.org/officeDocument/2006/relationships/hyperlink" Target="https://www.linkedin.com/in/mikhail-vataleu-6427b484/" TargetMode="External"/><Relationship Id="rId6" Type="http://schemas.openxmlformats.org/officeDocument/2006/relationships/hyperlink" Target="https://github.com/gerrardenok/aws-tbilisi-iot-foundations" TargetMode="External"/><Relationship Id="rId7" Type="http://schemas.openxmlformats.org/officeDocument/2006/relationships/hyperlink" Target="https://docs.google.com/forms/d/e/1FAIpQLSdvKAfhv42jFchuwPNY74oB_3GibHrR_gKaF7UMUDtp1h8BvQ/viewform" TargetMode="External"/><Relationship Id="rId8" Type="http://schemas.openxmlformats.org/officeDocument/2006/relationships/hyperlink" Target="https://careers.klika-tech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Relationship Id="rId11" Type="http://schemas.openxmlformats.org/officeDocument/2006/relationships/image" Target="../media/image23.png"/><Relationship Id="rId10" Type="http://schemas.openxmlformats.org/officeDocument/2006/relationships/image" Target="../media/image44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 amt="40000"/>
          </a:blip>
          <a:srcRect b="15604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7840"/>
              </a:srgbClr>
            </a:outerShdw>
          </a:effectLst>
        </p:spPr>
      </p:pic>
      <p:sp>
        <p:nvSpPr>
          <p:cNvPr id="63" name="Google Shape;63;p12"/>
          <p:cNvSpPr/>
          <p:nvPr/>
        </p:nvSpPr>
        <p:spPr>
          <a:xfrm flipH="1" rot="10800000">
            <a:off x="717850" y="826850"/>
            <a:ext cx="77394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628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2"/>
          <p:cNvSpPr/>
          <p:nvPr/>
        </p:nvSpPr>
        <p:spPr>
          <a:xfrm flipH="1" rot="10800000">
            <a:off x="481825" y="674450"/>
            <a:ext cx="78273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A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818250" y="3260300"/>
            <a:ext cx="917400" cy="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250" y="3825450"/>
            <a:ext cx="3047276" cy="5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8100" y="3325100"/>
            <a:ext cx="1529125" cy="15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/>
        </p:nvSpPr>
        <p:spPr>
          <a:xfrm>
            <a:off x="818250" y="1024700"/>
            <a:ext cx="75075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chemeClr val="lt1"/>
                </a:solidFill>
              </a:rPr>
              <a:t>IoT Foundations - Kickstart Your Journey with AWS</a:t>
            </a:r>
            <a:endParaRPr b="1" sz="4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/>
        </p:nvSpPr>
        <p:spPr>
          <a:xfrm>
            <a:off x="914400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Controllers</a:t>
            </a:r>
            <a:endParaRPr b="1" sz="2200">
              <a:solidFill>
                <a:srgbClr val="208ECE"/>
              </a:solidFill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972"/>
            <a:ext cx="319000" cy="3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1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700" y="3456247"/>
            <a:ext cx="1113581" cy="1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225" y="3486895"/>
            <a:ext cx="1113574" cy="1230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1150" y="3456250"/>
            <a:ext cx="1546755" cy="1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8125" y="3366749"/>
            <a:ext cx="1870734" cy="129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8850" y="3098400"/>
            <a:ext cx="1820525" cy="15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 rot="5400000">
            <a:off x="2303200" y="1373475"/>
            <a:ext cx="250500" cy="3850500"/>
          </a:xfrm>
          <a:prstGeom prst="leftBrace">
            <a:avLst>
              <a:gd fmla="val 50000" name="adj1"/>
              <a:gd fmla="val 2442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6637" y="958950"/>
            <a:ext cx="966944" cy="116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41474" y="1485028"/>
            <a:ext cx="1486504" cy="153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01201" y="1532384"/>
            <a:ext cx="1385524" cy="144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000" y="1039825"/>
            <a:ext cx="1549476" cy="19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47873" y="1039825"/>
            <a:ext cx="1565127" cy="19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/>
          <p:nvPr/>
        </p:nvSpPr>
        <p:spPr>
          <a:xfrm rot="5400000">
            <a:off x="6462500" y="1373475"/>
            <a:ext cx="250500" cy="3850500"/>
          </a:xfrm>
          <a:prstGeom prst="leftBrace">
            <a:avLst>
              <a:gd fmla="val 50000" name="adj1"/>
              <a:gd fmla="val 7331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/>
        </p:nvSpPr>
        <p:spPr>
          <a:xfrm>
            <a:off x="914400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Power Supply</a:t>
            </a:r>
            <a:endParaRPr b="1" sz="2200">
              <a:solidFill>
                <a:srgbClr val="208ECE"/>
              </a:solidFill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972"/>
            <a:ext cx="319000" cy="3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2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2"/>
          <p:cNvSpPr/>
          <p:nvPr/>
        </p:nvSpPr>
        <p:spPr>
          <a:xfrm>
            <a:off x="5351825" y="1405825"/>
            <a:ext cx="3364800" cy="3358200"/>
          </a:xfrm>
          <a:prstGeom prst="roundRect">
            <a:avLst>
              <a:gd fmla="val 821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E6E8ED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5570175" y="3774975"/>
            <a:ext cx="294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devices that are connected directly to a power outlet for a continuous supply of power, without relying on batteries or other portable power sources</a:t>
            </a:r>
            <a:endParaRPr sz="1200"/>
          </a:p>
        </p:txBody>
      </p:sp>
      <p:sp>
        <p:nvSpPr>
          <p:cNvPr id="206" name="Google Shape;206;p22"/>
          <p:cNvSpPr/>
          <p:nvPr/>
        </p:nvSpPr>
        <p:spPr>
          <a:xfrm>
            <a:off x="626725" y="1405825"/>
            <a:ext cx="3364800" cy="3358200"/>
          </a:xfrm>
          <a:prstGeom prst="roundRect">
            <a:avLst>
              <a:gd fmla="val 821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E6E8ED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909275" y="3831150"/>
            <a:ext cx="286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devices that rely on a battery (can be rechargeable) as their primary power source</a:t>
            </a:r>
            <a:endParaRPr sz="1200"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737" y="843775"/>
            <a:ext cx="1562881" cy="9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 rotWithShape="1">
          <a:blip r:embed="rId5">
            <a:alphaModFix/>
          </a:blip>
          <a:srcRect b="0" l="0" r="0" t="9041"/>
          <a:stretch/>
        </p:blipFill>
        <p:spPr>
          <a:xfrm>
            <a:off x="849550" y="1249624"/>
            <a:ext cx="3141949" cy="25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6">
            <a:alphaModFix/>
          </a:blip>
          <a:srcRect b="0" l="0" r="0" t="9041"/>
          <a:stretch/>
        </p:blipFill>
        <p:spPr>
          <a:xfrm>
            <a:off x="5356325" y="1193450"/>
            <a:ext cx="3141949" cy="25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/>
        </p:nvSpPr>
        <p:spPr>
          <a:xfrm>
            <a:off x="914400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Connectivity (Wired)</a:t>
            </a:r>
            <a:endParaRPr b="1" sz="2200">
              <a:solidFill>
                <a:srgbClr val="208ECE"/>
              </a:solidFill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972"/>
            <a:ext cx="319000" cy="3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3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9" name="Google Shape;219;p23"/>
          <p:cNvGrpSpPr/>
          <p:nvPr/>
        </p:nvGrpSpPr>
        <p:grpSpPr>
          <a:xfrm>
            <a:off x="3554925" y="1228825"/>
            <a:ext cx="5151175" cy="3671498"/>
            <a:chOff x="3554925" y="1228825"/>
            <a:chExt cx="5151175" cy="3671498"/>
          </a:xfrm>
        </p:grpSpPr>
        <p:pic>
          <p:nvPicPr>
            <p:cNvPr id="220" name="Google Shape;220;p23"/>
            <p:cNvPicPr preferRelativeResize="0"/>
            <p:nvPr/>
          </p:nvPicPr>
          <p:blipFill rotWithShape="1">
            <a:blip r:embed="rId4">
              <a:alphaModFix/>
            </a:blip>
            <a:srcRect b="12518" l="0" r="0" t="0"/>
            <a:stretch/>
          </p:blipFill>
          <p:spPr>
            <a:xfrm>
              <a:off x="3554925" y="1228825"/>
              <a:ext cx="3482790" cy="178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40050" y="1662464"/>
              <a:ext cx="1666050" cy="100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84988" y="3112874"/>
              <a:ext cx="1787423" cy="17874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23"/>
          <p:cNvGrpSpPr/>
          <p:nvPr/>
        </p:nvGrpSpPr>
        <p:grpSpPr>
          <a:xfrm>
            <a:off x="448225" y="1044375"/>
            <a:ext cx="2921400" cy="3429600"/>
            <a:chOff x="448225" y="1044375"/>
            <a:chExt cx="2921400" cy="3429600"/>
          </a:xfrm>
        </p:grpSpPr>
        <p:sp>
          <p:nvSpPr>
            <p:cNvPr id="224" name="Google Shape;224;p23"/>
            <p:cNvSpPr/>
            <p:nvPr/>
          </p:nvSpPr>
          <p:spPr>
            <a:xfrm>
              <a:off x="448225" y="1044375"/>
              <a:ext cx="2921400" cy="3429600"/>
            </a:xfrm>
            <a:prstGeom prst="round2DiagRect">
              <a:avLst>
                <a:gd fmla="val 5008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00038" rotWithShape="0" algn="bl">
                <a:srgbClr val="E6E8ED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 txBox="1"/>
            <p:nvPr/>
          </p:nvSpPr>
          <p:spPr>
            <a:xfrm>
              <a:off x="655075" y="1780323"/>
              <a:ext cx="2401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GPIO</a:t>
              </a:r>
              <a:r>
                <a:rPr lang="en" sz="1200"/>
                <a:t> - General Purpose Input/Output</a:t>
              </a:r>
              <a:endParaRPr sz="1200"/>
            </a:p>
          </p:txBody>
        </p:sp>
        <p:sp>
          <p:nvSpPr>
            <p:cNvPr id="226" name="Google Shape;226;p23"/>
            <p:cNvSpPr txBox="1"/>
            <p:nvPr/>
          </p:nvSpPr>
          <p:spPr>
            <a:xfrm>
              <a:off x="655075" y="2514739"/>
              <a:ext cx="240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SPI</a:t>
              </a:r>
              <a:r>
                <a:rPr lang="en" sz="1200"/>
                <a:t> - Serial Peripheral Interface</a:t>
              </a:r>
              <a:endParaRPr sz="1200"/>
            </a:p>
          </p:txBody>
        </p:sp>
        <p:sp>
          <p:nvSpPr>
            <p:cNvPr id="227" name="Google Shape;227;p23"/>
            <p:cNvSpPr txBox="1"/>
            <p:nvPr/>
          </p:nvSpPr>
          <p:spPr>
            <a:xfrm>
              <a:off x="655075" y="3088316"/>
              <a:ext cx="2507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UART</a:t>
              </a:r>
              <a:r>
                <a:rPr lang="en" sz="1200"/>
                <a:t> - Universal Asynchronous Receiver/Transmitter</a:t>
              </a:r>
              <a:endParaRPr sz="1200"/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655075" y="3822731"/>
              <a:ext cx="250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I2C</a:t>
              </a:r>
              <a:r>
                <a:rPr lang="en" sz="1200"/>
                <a:t> - Inter-Integrated Circuit</a:t>
              </a:r>
              <a:endParaRPr sz="1200"/>
            </a:p>
          </p:txBody>
        </p:sp>
        <p:sp>
          <p:nvSpPr>
            <p:cNvPr id="229" name="Google Shape;229;p23"/>
            <p:cNvSpPr txBox="1"/>
            <p:nvPr/>
          </p:nvSpPr>
          <p:spPr>
            <a:xfrm>
              <a:off x="601825" y="1224825"/>
              <a:ext cx="250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Peripherals Connectivity:</a:t>
              </a:r>
              <a:endParaRPr/>
            </a:p>
          </p:txBody>
        </p:sp>
      </p:grpSp>
      <p:grpSp>
        <p:nvGrpSpPr>
          <p:cNvPr id="230" name="Google Shape;230;p23"/>
          <p:cNvGrpSpPr/>
          <p:nvPr/>
        </p:nvGrpSpPr>
        <p:grpSpPr>
          <a:xfrm>
            <a:off x="5844100" y="3296800"/>
            <a:ext cx="2861987" cy="1129200"/>
            <a:chOff x="5844100" y="3296800"/>
            <a:chExt cx="2861987" cy="1129200"/>
          </a:xfrm>
        </p:grpSpPr>
        <p:pic>
          <p:nvPicPr>
            <p:cNvPr id="231" name="Google Shape;23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44100" y="3296800"/>
              <a:ext cx="1129200" cy="112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23"/>
            <p:cNvSpPr txBox="1"/>
            <p:nvPr/>
          </p:nvSpPr>
          <p:spPr>
            <a:xfrm>
              <a:off x="7279888" y="3603100"/>
              <a:ext cx="1426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08ECE"/>
                  </a:solidFill>
                </a:rPr>
                <a:t>And Many Many others…</a:t>
              </a:r>
              <a:endParaRPr b="1" sz="1100">
                <a:solidFill>
                  <a:srgbClr val="208EC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/>
        </p:nvSpPr>
        <p:spPr>
          <a:xfrm>
            <a:off x="914400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Connectivity (Wireless)</a:t>
            </a:r>
            <a:endParaRPr b="1" sz="2200">
              <a:solidFill>
                <a:srgbClr val="208ECE"/>
              </a:solidFill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972"/>
            <a:ext cx="319000" cy="3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4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4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1" name="Google Shape;241;p24"/>
          <p:cNvGrpSpPr/>
          <p:nvPr/>
        </p:nvGrpSpPr>
        <p:grpSpPr>
          <a:xfrm>
            <a:off x="343188" y="2612525"/>
            <a:ext cx="1946782" cy="2239725"/>
            <a:chOff x="343188" y="2612525"/>
            <a:chExt cx="1946782" cy="2239725"/>
          </a:xfrm>
        </p:grpSpPr>
        <p:pic>
          <p:nvPicPr>
            <p:cNvPr id="242" name="Google Shape;24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188" y="2612525"/>
              <a:ext cx="1946782" cy="146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700" y="3642475"/>
              <a:ext cx="1209775" cy="1209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" name="Google Shape;244;p24"/>
          <p:cNvGrpSpPr/>
          <p:nvPr/>
        </p:nvGrpSpPr>
        <p:grpSpPr>
          <a:xfrm>
            <a:off x="2680588" y="2939112"/>
            <a:ext cx="2130975" cy="1638564"/>
            <a:chOff x="2680588" y="2939112"/>
            <a:chExt cx="2130975" cy="1638564"/>
          </a:xfrm>
        </p:grpSpPr>
        <p:pic>
          <p:nvPicPr>
            <p:cNvPr id="245" name="Google Shape;245;p24"/>
            <p:cNvPicPr preferRelativeResize="0"/>
            <p:nvPr/>
          </p:nvPicPr>
          <p:blipFill rotWithShape="1">
            <a:blip r:embed="rId6">
              <a:alphaModFix/>
            </a:blip>
            <a:srcRect b="31057" l="0" r="0" t="30566"/>
            <a:stretch/>
          </p:blipFill>
          <p:spPr>
            <a:xfrm>
              <a:off x="2680588" y="2939112"/>
              <a:ext cx="2130975" cy="80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92662" y="3917049"/>
              <a:ext cx="1906825" cy="6606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24"/>
          <p:cNvGrpSpPr/>
          <p:nvPr/>
        </p:nvGrpSpPr>
        <p:grpSpPr>
          <a:xfrm>
            <a:off x="510400" y="1152451"/>
            <a:ext cx="4008364" cy="1460075"/>
            <a:chOff x="510400" y="1152451"/>
            <a:chExt cx="4008364" cy="1460075"/>
          </a:xfrm>
        </p:grpSpPr>
        <p:pic>
          <p:nvPicPr>
            <p:cNvPr id="248" name="Google Shape;248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0400" y="1424799"/>
              <a:ext cx="1544973" cy="9153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67736" y="1152451"/>
              <a:ext cx="1451028" cy="1460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24"/>
          <p:cNvGrpSpPr/>
          <p:nvPr/>
        </p:nvGrpSpPr>
        <p:grpSpPr>
          <a:xfrm>
            <a:off x="5531124" y="1277610"/>
            <a:ext cx="3161396" cy="1209767"/>
            <a:chOff x="5531124" y="1277610"/>
            <a:chExt cx="3161396" cy="1209767"/>
          </a:xfrm>
        </p:grpSpPr>
        <p:pic>
          <p:nvPicPr>
            <p:cNvPr id="251" name="Google Shape;251;p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531124" y="1277610"/>
              <a:ext cx="848950" cy="1209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4"/>
            <p:cNvPicPr preferRelativeResize="0"/>
            <p:nvPr/>
          </p:nvPicPr>
          <p:blipFill rotWithShape="1">
            <a:blip r:embed="rId11">
              <a:alphaModFix/>
            </a:blip>
            <a:srcRect b="0" l="22193" r="18289" t="0"/>
            <a:stretch/>
          </p:blipFill>
          <p:spPr>
            <a:xfrm>
              <a:off x="7322034" y="1277611"/>
              <a:ext cx="1370486" cy="1209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24"/>
          <p:cNvGrpSpPr/>
          <p:nvPr/>
        </p:nvGrpSpPr>
        <p:grpSpPr>
          <a:xfrm>
            <a:off x="5167175" y="3030200"/>
            <a:ext cx="3628187" cy="1578999"/>
            <a:chOff x="5167175" y="3030200"/>
            <a:chExt cx="3628187" cy="1578999"/>
          </a:xfrm>
        </p:grpSpPr>
        <p:pic>
          <p:nvPicPr>
            <p:cNvPr id="254" name="Google Shape;254;p24"/>
            <p:cNvPicPr preferRelativeResize="0"/>
            <p:nvPr/>
          </p:nvPicPr>
          <p:blipFill rotWithShape="1">
            <a:blip r:embed="rId12">
              <a:alphaModFix/>
            </a:blip>
            <a:srcRect b="11971" l="4321" r="4321" t="0"/>
            <a:stretch/>
          </p:blipFill>
          <p:spPr>
            <a:xfrm>
              <a:off x="5167175" y="3030200"/>
              <a:ext cx="1946774" cy="1578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24"/>
            <p:cNvSpPr txBox="1"/>
            <p:nvPr/>
          </p:nvSpPr>
          <p:spPr>
            <a:xfrm>
              <a:off x="7369163" y="3692375"/>
              <a:ext cx="1426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08ECE"/>
                  </a:solidFill>
                </a:rPr>
                <a:t>And Many Many others…</a:t>
              </a:r>
              <a:endParaRPr b="1" sz="1100">
                <a:solidFill>
                  <a:srgbClr val="208EC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7840"/>
              </a:srgbClr>
            </a:outerShdw>
          </a:effectLst>
        </p:spPr>
      </p:pic>
      <p:sp>
        <p:nvSpPr>
          <p:cNvPr id="261" name="Google Shape;261;p25"/>
          <p:cNvSpPr/>
          <p:nvPr/>
        </p:nvSpPr>
        <p:spPr>
          <a:xfrm flipH="1" rot="10800000">
            <a:off x="641575" y="826850"/>
            <a:ext cx="52719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628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5"/>
          <p:cNvSpPr/>
          <p:nvPr/>
        </p:nvSpPr>
        <p:spPr>
          <a:xfrm flipH="1" rot="10800000">
            <a:off x="481825" y="674450"/>
            <a:ext cx="52977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A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818250" y="3260300"/>
            <a:ext cx="917400" cy="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8100" y="3325100"/>
            <a:ext cx="1529125" cy="15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818250" y="1024700"/>
            <a:ext cx="50616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chemeClr val="lt1"/>
                </a:solidFill>
              </a:rPr>
              <a:t>Examples of IoT Applications</a:t>
            </a:r>
            <a:endParaRPr b="1" sz="4200">
              <a:solidFill>
                <a:schemeClr val="lt1"/>
              </a:solidFill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818250" y="3746438"/>
            <a:ext cx="5061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</a:rPr>
              <a:t>SECTION #2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26"/>
          <p:cNvPicPr preferRelativeResize="0"/>
          <p:nvPr/>
        </p:nvPicPr>
        <p:blipFill rotWithShape="1">
          <a:blip r:embed="rId3">
            <a:alphaModFix/>
          </a:blip>
          <a:srcRect b="3133" l="20911" r="19596" t="2491"/>
          <a:stretch/>
        </p:blipFill>
        <p:spPr>
          <a:xfrm>
            <a:off x="4055223" y="1892612"/>
            <a:ext cx="1395802" cy="221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4">
            <a:alphaModFix/>
          </a:blip>
          <a:srcRect b="2477" l="37540" r="37602" t="1855"/>
          <a:stretch/>
        </p:blipFill>
        <p:spPr>
          <a:xfrm>
            <a:off x="6337191" y="1940534"/>
            <a:ext cx="978493" cy="211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7550" y="1032462"/>
            <a:ext cx="1244975" cy="796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26"/>
          <p:cNvCxnSpPr>
            <a:stCxn id="272" idx="3"/>
            <a:endCxn id="273" idx="1"/>
          </p:cNvCxnSpPr>
          <p:nvPr/>
        </p:nvCxnSpPr>
        <p:spPr>
          <a:xfrm>
            <a:off x="5451025" y="2999744"/>
            <a:ext cx="886200" cy="0"/>
          </a:xfrm>
          <a:prstGeom prst="straightConnector1">
            <a:avLst/>
          </a:prstGeom>
          <a:noFill/>
          <a:ln cap="flat" cmpd="sng" w="19050">
            <a:solidFill>
              <a:srgbClr val="208ECE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76" name="Google Shape;27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4674" y="3050184"/>
            <a:ext cx="542932" cy="54293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 txBox="1"/>
          <p:nvPr/>
        </p:nvSpPr>
        <p:spPr>
          <a:xfrm>
            <a:off x="5460625" y="2582341"/>
            <a:ext cx="6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~</a:t>
            </a:r>
            <a:r>
              <a:rPr b="1" lang="en" sz="1200"/>
              <a:t>10m</a:t>
            </a:r>
            <a:endParaRPr b="1" sz="1200"/>
          </a:p>
        </p:txBody>
      </p:sp>
      <p:cxnSp>
        <p:nvCxnSpPr>
          <p:cNvPr id="278" name="Google Shape;278;p26"/>
          <p:cNvCxnSpPr>
            <a:stCxn id="273" idx="3"/>
            <a:endCxn id="274" idx="2"/>
          </p:cNvCxnSpPr>
          <p:nvPr/>
        </p:nvCxnSpPr>
        <p:spPr>
          <a:xfrm flipH="1" rot="10800000">
            <a:off x="7315683" y="1828845"/>
            <a:ext cx="754500" cy="1170900"/>
          </a:xfrm>
          <a:prstGeom prst="curvedConnector2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9" name="Google Shape;279;p26"/>
          <p:cNvSpPr txBox="1"/>
          <p:nvPr/>
        </p:nvSpPr>
        <p:spPr>
          <a:xfrm>
            <a:off x="445088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Smart Watch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280" name="Google Shape;280;p26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1" name="Google Shape;281;p26"/>
          <p:cNvGrpSpPr/>
          <p:nvPr/>
        </p:nvGrpSpPr>
        <p:grpSpPr>
          <a:xfrm>
            <a:off x="448225" y="1044375"/>
            <a:ext cx="3463400" cy="3429600"/>
            <a:chOff x="448225" y="1044375"/>
            <a:chExt cx="3463400" cy="3429600"/>
          </a:xfrm>
        </p:grpSpPr>
        <p:sp>
          <p:nvSpPr>
            <p:cNvPr id="282" name="Google Shape;282;p26"/>
            <p:cNvSpPr/>
            <p:nvPr/>
          </p:nvSpPr>
          <p:spPr>
            <a:xfrm>
              <a:off x="448225" y="1044375"/>
              <a:ext cx="3166800" cy="3429600"/>
            </a:xfrm>
            <a:prstGeom prst="round2DiagRect">
              <a:avLst>
                <a:gd fmla="val 5008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00038" rotWithShape="0" algn="bl">
                <a:srgbClr val="E6E8ED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 txBox="1"/>
            <p:nvPr/>
          </p:nvSpPr>
          <p:spPr>
            <a:xfrm>
              <a:off x="806700" y="1323100"/>
              <a:ext cx="2622300" cy="28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162844"/>
                  </a:solidFill>
                </a:rPr>
                <a:t>Sensors</a:t>
              </a:r>
              <a:r>
                <a:rPr lang="en" sz="1500">
                  <a:solidFill>
                    <a:srgbClr val="162844"/>
                  </a:solidFill>
                </a:rPr>
                <a:t>: Accelerometer, Gyroscope, SpO2, GPS, Button, Touchscreen, etc.</a:t>
              </a:r>
              <a:endParaRPr sz="15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162844"/>
                  </a:solidFill>
                </a:rPr>
                <a:t>Actuators</a:t>
              </a:r>
              <a:r>
                <a:rPr lang="en" sz="1500">
                  <a:solidFill>
                    <a:srgbClr val="162844"/>
                  </a:solidFill>
                </a:rPr>
                <a:t>: Touchscreen, Vibro</a:t>
              </a:r>
              <a:endParaRPr sz="15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162844"/>
                  </a:solidFill>
                </a:rPr>
                <a:t>Controller</a:t>
              </a:r>
              <a:r>
                <a:rPr lang="en" sz="1500">
                  <a:solidFill>
                    <a:srgbClr val="162844"/>
                  </a:solidFill>
                </a:rPr>
                <a:t>: Microcontroller</a:t>
              </a:r>
              <a:endParaRPr sz="15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162844"/>
                  </a:solidFill>
                </a:rPr>
                <a:t>Power Supply</a:t>
              </a:r>
              <a:r>
                <a:rPr lang="en" sz="1500">
                  <a:solidFill>
                    <a:srgbClr val="162844"/>
                  </a:solidFill>
                </a:rPr>
                <a:t>: Battery (up to 2w)</a:t>
              </a:r>
              <a:endParaRPr sz="15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162844"/>
                  </a:solidFill>
                </a:rPr>
                <a:t>Connectivity</a:t>
              </a:r>
              <a:r>
                <a:rPr lang="en" sz="1500">
                  <a:solidFill>
                    <a:srgbClr val="162844"/>
                  </a:solidFill>
                </a:rPr>
                <a:t>: BLE</a:t>
              </a:r>
              <a:endParaRPr sz="1500">
                <a:solidFill>
                  <a:srgbClr val="162844"/>
                </a:solidFill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3758625" y="1044375"/>
              <a:ext cx="153000" cy="34296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818C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445088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Robot Vacuum Cleaner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291" name="Google Shape;291;p27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576" y="1068450"/>
            <a:ext cx="1443548" cy="9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 rotWithShape="1">
          <a:blip r:embed="rId4">
            <a:alphaModFix/>
          </a:blip>
          <a:srcRect b="9793" l="9061" r="10319" t="10645"/>
          <a:stretch/>
        </p:blipFill>
        <p:spPr>
          <a:xfrm>
            <a:off x="3993025" y="2512146"/>
            <a:ext cx="1873000" cy="138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 rotWithShape="1">
          <a:blip r:embed="rId5">
            <a:alphaModFix/>
          </a:blip>
          <a:srcRect b="7069" l="12437" r="12684" t="26797"/>
          <a:stretch/>
        </p:blipFill>
        <p:spPr>
          <a:xfrm>
            <a:off x="7239879" y="2961179"/>
            <a:ext cx="1020378" cy="160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148" y="1500505"/>
            <a:ext cx="1020378" cy="60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 rotWithShape="1">
          <a:blip r:embed="rId7">
            <a:alphaModFix/>
          </a:blip>
          <a:srcRect b="28667" l="0" r="0" t="32640"/>
          <a:stretch/>
        </p:blipFill>
        <p:spPr>
          <a:xfrm>
            <a:off x="5866027" y="3775314"/>
            <a:ext cx="1103916" cy="3203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27"/>
          <p:cNvCxnSpPr>
            <a:endCxn id="293" idx="3"/>
          </p:cNvCxnSpPr>
          <p:nvPr/>
        </p:nvCxnSpPr>
        <p:spPr>
          <a:xfrm rot="10800000">
            <a:off x="5866025" y="3205337"/>
            <a:ext cx="1255200" cy="316500"/>
          </a:xfrm>
          <a:prstGeom prst="straightConnector1">
            <a:avLst/>
          </a:prstGeom>
          <a:noFill/>
          <a:ln cap="flat" cmpd="sng" w="19050">
            <a:solidFill>
              <a:srgbClr val="208ECE"/>
            </a:solidFill>
            <a:prstDash val="dash"/>
            <a:round/>
            <a:headEnd len="med" w="med" type="stealth"/>
            <a:tailEnd len="med" w="med" type="triangle"/>
          </a:ln>
        </p:spPr>
      </p:cxnSp>
      <p:cxnSp>
        <p:nvCxnSpPr>
          <p:cNvPr id="298" name="Google Shape;298;p27"/>
          <p:cNvCxnSpPr/>
          <p:nvPr/>
        </p:nvCxnSpPr>
        <p:spPr>
          <a:xfrm flipH="1" rot="10800000">
            <a:off x="5757150" y="1937575"/>
            <a:ext cx="1472700" cy="680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99" name="Google Shape;299;p27"/>
          <p:cNvCxnSpPr/>
          <p:nvPr/>
        </p:nvCxnSpPr>
        <p:spPr>
          <a:xfrm flipH="1">
            <a:off x="7787900" y="2105050"/>
            <a:ext cx="22200" cy="714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stealth"/>
            <a:tailEnd len="med" w="med" type="triangle"/>
          </a:ln>
        </p:spPr>
      </p:cxnSp>
      <p:grpSp>
        <p:nvGrpSpPr>
          <p:cNvPr id="300" name="Google Shape;300;p27"/>
          <p:cNvGrpSpPr/>
          <p:nvPr/>
        </p:nvGrpSpPr>
        <p:grpSpPr>
          <a:xfrm>
            <a:off x="448225" y="1044375"/>
            <a:ext cx="3432300" cy="3634200"/>
            <a:chOff x="448225" y="1044375"/>
            <a:chExt cx="3432300" cy="3634200"/>
          </a:xfrm>
        </p:grpSpPr>
        <p:sp>
          <p:nvSpPr>
            <p:cNvPr id="301" name="Google Shape;301;p27"/>
            <p:cNvSpPr/>
            <p:nvPr/>
          </p:nvSpPr>
          <p:spPr>
            <a:xfrm>
              <a:off x="448225" y="1044375"/>
              <a:ext cx="3166800" cy="3634200"/>
            </a:xfrm>
            <a:prstGeom prst="round2DiagRect">
              <a:avLst>
                <a:gd fmla="val 5008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00038" rotWithShape="0" algn="bl">
                <a:srgbClr val="E6E8ED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 txBox="1"/>
            <p:nvPr/>
          </p:nvSpPr>
          <p:spPr>
            <a:xfrm>
              <a:off x="806700" y="1207850"/>
              <a:ext cx="2622300" cy="32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162844"/>
                  </a:solidFill>
                </a:rPr>
                <a:t>Sensors</a:t>
              </a:r>
              <a:r>
                <a:rPr lang="en" sz="1500">
                  <a:solidFill>
                    <a:srgbClr val="162844"/>
                  </a:solidFill>
                </a:rPr>
                <a:t>: Lidar, </a:t>
              </a:r>
              <a:r>
                <a:rPr lang="en" sz="1500">
                  <a:solidFill>
                    <a:srgbClr val="162844"/>
                  </a:solidFill>
                </a:rPr>
                <a:t>Infrared camera</a:t>
              </a:r>
              <a:r>
                <a:rPr lang="en" sz="1500">
                  <a:solidFill>
                    <a:srgbClr val="162844"/>
                  </a:solidFill>
                </a:rPr>
                <a:t>, Microphone, Gyroscope, Buttons, Bumper sensor, etc.</a:t>
              </a:r>
              <a:endParaRPr sz="15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162844"/>
                  </a:solidFill>
                </a:rPr>
                <a:t>Actuators</a:t>
              </a:r>
              <a:r>
                <a:rPr lang="en" sz="1500">
                  <a:solidFill>
                    <a:srgbClr val="162844"/>
                  </a:solidFill>
                </a:rPr>
                <a:t>: Motors (wheels, brush, fan), Speaker, etc.</a:t>
              </a:r>
              <a:endParaRPr sz="15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162844"/>
                  </a:solidFill>
                </a:rPr>
                <a:t>Controller</a:t>
              </a:r>
              <a:r>
                <a:rPr lang="en" sz="1500">
                  <a:solidFill>
                    <a:srgbClr val="162844"/>
                  </a:solidFill>
                </a:rPr>
                <a:t>: Microcomputer</a:t>
              </a:r>
              <a:endParaRPr sz="15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162844"/>
                  </a:solidFill>
                </a:rPr>
                <a:t>Power Supply</a:t>
              </a:r>
              <a:r>
                <a:rPr lang="en" sz="1500">
                  <a:solidFill>
                    <a:srgbClr val="162844"/>
                  </a:solidFill>
                </a:rPr>
                <a:t>: Battery (up to </a:t>
              </a:r>
              <a:r>
                <a:rPr lang="en" sz="1500">
                  <a:solidFill>
                    <a:srgbClr val="162844"/>
                  </a:solidFill>
                </a:rPr>
                <a:t>6h</a:t>
              </a:r>
              <a:r>
                <a:rPr lang="en" sz="1500">
                  <a:solidFill>
                    <a:srgbClr val="162844"/>
                  </a:solidFill>
                </a:rPr>
                <a:t>)</a:t>
              </a:r>
              <a:endParaRPr sz="15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162844"/>
                  </a:solidFill>
                </a:rPr>
                <a:t>Connectivity</a:t>
              </a:r>
              <a:r>
                <a:rPr lang="en" sz="1500">
                  <a:solidFill>
                    <a:srgbClr val="162844"/>
                  </a:solidFill>
                </a:rPr>
                <a:t>: WiFi (primary), BLE (configuration)</a:t>
              </a:r>
              <a:endParaRPr b="1" sz="1500">
                <a:solidFill>
                  <a:srgbClr val="162844"/>
                </a:solidFill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727525" y="1044375"/>
              <a:ext cx="153000" cy="36342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818C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8"/>
          <p:cNvSpPr txBox="1"/>
          <p:nvPr/>
        </p:nvSpPr>
        <p:spPr>
          <a:xfrm>
            <a:off x="445088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Smart Home / Building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310" name="Google Shape;310;p28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1" name="Google Shape;311;p28"/>
          <p:cNvPicPr preferRelativeResize="0"/>
          <p:nvPr/>
        </p:nvPicPr>
        <p:blipFill rotWithShape="1">
          <a:blip r:embed="rId3">
            <a:alphaModFix/>
          </a:blip>
          <a:srcRect b="24567" l="26049" r="30133" t="28920"/>
          <a:stretch/>
        </p:blipFill>
        <p:spPr>
          <a:xfrm>
            <a:off x="806775" y="3201898"/>
            <a:ext cx="1146000" cy="121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/>
          <p:cNvPicPr preferRelativeResize="0"/>
          <p:nvPr/>
        </p:nvPicPr>
        <p:blipFill rotWithShape="1">
          <a:blip r:embed="rId4">
            <a:alphaModFix/>
          </a:blip>
          <a:srcRect b="17055" l="20947" r="21505" t="10919"/>
          <a:stretch/>
        </p:blipFill>
        <p:spPr>
          <a:xfrm>
            <a:off x="5379238" y="3008902"/>
            <a:ext cx="1792616" cy="1602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28"/>
          <p:cNvCxnSpPr>
            <a:stCxn id="311" idx="3"/>
            <a:endCxn id="314" idx="1"/>
          </p:cNvCxnSpPr>
          <p:nvPr/>
        </p:nvCxnSpPr>
        <p:spPr>
          <a:xfrm>
            <a:off x="1952775" y="3810175"/>
            <a:ext cx="1485600" cy="6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28"/>
          <p:cNvCxnSpPr>
            <a:endCxn id="312" idx="1"/>
          </p:cNvCxnSpPr>
          <p:nvPr/>
        </p:nvCxnSpPr>
        <p:spPr>
          <a:xfrm>
            <a:off x="3818338" y="3810172"/>
            <a:ext cx="1560900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id="316" name="Google Shape;3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131" y="3904450"/>
            <a:ext cx="355435" cy="50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319" y="3925380"/>
            <a:ext cx="355436" cy="506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693097" y="4450975"/>
            <a:ext cx="179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Water leak sensor</a:t>
            </a:r>
            <a:endParaRPr b="1" sz="1200"/>
          </a:p>
        </p:txBody>
      </p:sp>
      <p:sp>
        <p:nvSpPr>
          <p:cNvPr id="319" name="Google Shape;319;p28"/>
          <p:cNvSpPr txBox="1"/>
          <p:nvPr/>
        </p:nvSpPr>
        <p:spPr>
          <a:xfrm>
            <a:off x="3238906" y="4450964"/>
            <a:ext cx="10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Smart Bulb</a:t>
            </a:r>
            <a:endParaRPr b="1" sz="1200"/>
          </a:p>
        </p:txBody>
      </p:sp>
      <p:sp>
        <p:nvSpPr>
          <p:cNvPr id="320" name="Google Shape;320;p28"/>
          <p:cNvSpPr txBox="1"/>
          <p:nvPr/>
        </p:nvSpPr>
        <p:spPr>
          <a:xfrm>
            <a:off x="5764647" y="4450975"/>
            <a:ext cx="10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IoT Hub</a:t>
            </a:r>
            <a:endParaRPr b="1" sz="1200"/>
          </a:p>
        </p:txBody>
      </p:sp>
      <p:pic>
        <p:nvPicPr>
          <p:cNvPr id="321" name="Google Shape;321;p28"/>
          <p:cNvPicPr preferRelativeResize="0"/>
          <p:nvPr/>
        </p:nvPicPr>
        <p:blipFill rotWithShape="1">
          <a:blip r:embed="rId6">
            <a:alphaModFix/>
          </a:blip>
          <a:srcRect b="14611" l="11351" r="26312" t="4840"/>
          <a:stretch/>
        </p:blipFill>
        <p:spPr>
          <a:xfrm>
            <a:off x="7871370" y="3081222"/>
            <a:ext cx="838060" cy="160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0609" y="821150"/>
            <a:ext cx="1467991" cy="825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 rotWithShape="1">
          <a:blip r:embed="rId8">
            <a:alphaModFix/>
          </a:blip>
          <a:srcRect b="12760" l="30723" r="29678" t="11955"/>
          <a:stretch/>
        </p:blipFill>
        <p:spPr>
          <a:xfrm>
            <a:off x="3438242" y="3199282"/>
            <a:ext cx="649272" cy="1234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28"/>
          <p:cNvCxnSpPr/>
          <p:nvPr/>
        </p:nvCxnSpPr>
        <p:spPr>
          <a:xfrm rot="-5400000">
            <a:off x="6605150" y="2220200"/>
            <a:ext cx="1684800" cy="792300"/>
          </a:xfrm>
          <a:prstGeom prst="curvedConnector3">
            <a:avLst>
              <a:gd fmla="val 27152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324" name="Google Shape;32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2988" y="2474169"/>
            <a:ext cx="649269" cy="3846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28"/>
          <p:cNvCxnSpPr>
            <a:endCxn id="321" idx="0"/>
          </p:cNvCxnSpPr>
          <p:nvPr/>
        </p:nvCxnSpPr>
        <p:spPr>
          <a:xfrm rot="5400000">
            <a:off x="7642100" y="2422422"/>
            <a:ext cx="1307100" cy="10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26" name="Google Shape;326;p28"/>
          <p:cNvSpPr txBox="1"/>
          <p:nvPr/>
        </p:nvSpPr>
        <p:spPr>
          <a:xfrm>
            <a:off x="2346976" y="3370831"/>
            <a:ext cx="70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~15m</a:t>
            </a:r>
            <a:endParaRPr b="1" sz="1200"/>
          </a:p>
        </p:txBody>
      </p:sp>
      <p:sp>
        <p:nvSpPr>
          <p:cNvPr id="327" name="Google Shape;327;p28"/>
          <p:cNvSpPr txBox="1"/>
          <p:nvPr/>
        </p:nvSpPr>
        <p:spPr>
          <a:xfrm>
            <a:off x="4646164" y="3421100"/>
            <a:ext cx="70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~15m</a:t>
            </a:r>
            <a:endParaRPr b="1" sz="1200"/>
          </a:p>
        </p:txBody>
      </p:sp>
      <p:grpSp>
        <p:nvGrpSpPr>
          <p:cNvPr id="328" name="Google Shape;328;p28"/>
          <p:cNvGrpSpPr/>
          <p:nvPr/>
        </p:nvGrpSpPr>
        <p:grpSpPr>
          <a:xfrm>
            <a:off x="446375" y="899600"/>
            <a:ext cx="2130950" cy="2137475"/>
            <a:chOff x="446375" y="899600"/>
            <a:chExt cx="2130950" cy="2137475"/>
          </a:xfrm>
        </p:grpSpPr>
        <p:sp>
          <p:nvSpPr>
            <p:cNvPr id="329" name="Google Shape;329;p28"/>
            <p:cNvSpPr/>
            <p:nvPr/>
          </p:nvSpPr>
          <p:spPr>
            <a:xfrm>
              <a:off x="448225" y="899600"/>
              <a:ext cx="2129100" cy="1964400"/>
            </a:xfrm>
            <a:prstGeom prst="round2DiagRect">
              <a:avLst>
                <a:gd fmla="val 5008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00038" rotWithShape="0" algn="bl">
                <a:srgbClr val="E6E8ED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 txBox="1"/>
            <p:nvPr/>
          </p:nvSpPr>
          <p:spPr>
            <a:xfrm>
              <a:off x="585025" y="1031725"/>
              <a:ext cx="1855500" cy="17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Sensors</a:t>
              </a:r>
              <a:r>
                <a:rPr lang="en" sz="1200">
                  <a:solidFill>
                    <a:srgbClr val="162844"/>
                  </a:solidFill>
                </a:rPr>
                <a:t>: Humidity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Actuators</a:t>
              </a:r>
              <a:r>
                <a:rPr lang="en" sz="1200">
                  <a:solidFill>
                    <a:srgbClr val="162844"/>
                  </a:solidFill>
                </a:rPr>
                <a:t>: Speaker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Controller</a:t>
              </a:r>
              <a:r>
                <a:rPr lang="en" sz="1200">
                  <a:solidFill>
                    <a:srgbClr val="162844"/>
                  </a:solidFill>
                </a:rPr>
                <a:t>: Microcontroller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Power Supply</a:t>
              </a:r>
              <a:r>
                <a:rPr lang="en" sz="1200">
                  <a:solidFill>
                    <a:srgbClr val="162844"/>
                  </a:solidFill>
                </a:rPr>
                <a:t>: Battery (up to </a:t>
              </a:r>
              <a:r>
                <a:rPr lang="en" sz="1200">
                  <a:solidFill>
                    <a:srgbClr val="162844"/>
                  </a:solidFill>
                </a:rPr>
                <a:t>2y</a:t>
              </a:r>
              <a:r>
                <a:rPr lang="en" sz="1200">
                  <a:solidFill>
                    <a:srgbClr val="162844"/>
                  </a:solidFill>
                </a:rPr>
                <a:t>)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Connectivity</a:t>
              </a:r>
              <a:r>
                <a:rPr lang="en" sz="1200">
                  <a:solidFill>
                    <a:srgbClr val="162844"/>
                  </a:solidFill>
                </a:rPr>
                <a:t>: Zigbee</a:t>
              </a:r>
              <a:endParaRPr sz="1200">
                <a:solidFill>
                  <a:srgbClr val="162844"/>
                </a:solidFill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 rot="5400000">
              <a:off x="1429775" y="1900675"/>
              <a:ext cx="153000" cy="21198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818C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>
            <a:off x="2685250" y="899600"/>
            <a:ext cx="2129100" cy="2137475"/>
            <a:chOff x="2685250" y="899600"/>
            <a:chExt cx="2129100" cy="2137475"/>
          </a:xfrm>
        </p:grpSpPr>
        <p:sp>
          <p:nvSpPr>
            <p:cNvPr id="333" name="Google Shape;333;p28"/>
            <p:cNvSpPr/>
            <p:nvPr/>
          </p:nvSpPr>
          <p:spPr>
            <a:xfrm>
              <a:off x="2685250" y="899600"/>
              <a:ext cx="2129100" cy="1964400"/>
            </a:xfrm>
            <a:prstGeom prst="round2DiagRect">
              <a:avLst>
                <a:gd fmla="val 5008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00038" rotWithShape="0" algn="bl">
                <a:srgbClr val="E6E8ED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 txBox="1"/>
            <p:nvPr/>
          </p:nvSpPr>
          <p:spPr>
            <a:xfrm>
              <a:off x="2822050" y="1031725"/>
              <a:ext cx="1855500" cy="17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Sensors</a:t>
              </a:r>
              <a:r>
                <a:rPr lang="en" sz="1200">
                  <a:solidFill>
                    <a:srgbClr val="162844"/>
                  </a:solidFill>
                </a:rPr>
                <a:t>: Light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Actuators</a:t>
              </a:r>
              <a:r>
                <a:rPr lang="en" sz="1200">
                  <a:solidFill>
                    <a:srgbClr val="162844"/>
                  </a:solidFill>
                </a:rPr>
                <a:t>: LED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Controller</a:t>
              </a:r>
              <a:r>
                <a:rPr lang="en" sz="1200">
                  <a:solidFill>
                    <a:srgbClr val="162844"/>
                  </a:solidFill>
                </a:rPr>
                <a:t>: Microcontroller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Power Supply</a:t>
              </a:r>
              <a:r>
                <a:rPr lang="en" sz="1200">
                  <a:solidFill>
                    <a:srgbClr val="162844"/>
                  </a:solidFill>
                </a:rPr>
                <a:t>: </a:t>
              </a:r>
              <a:br>
                <a:rPr lang="en" sz="1200">
                  <a:solidFill>
                    <a:srgbClr val="162844"/>
                  </a:solidFill>
                </a:rPr>
              </a:br>
              <a:r>
                <a:rPr lang="en" sz="1200">
                  <a:solidFill>
                    <a:srgbClr val="162844"/>
                  </a:solidFill>
                </a:rPr>
                <a:t>Plugged-in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Connectivity</a:t>
              </a:r>
              <a:r>
                <a:rPr lang="en" sz="1200">
                  <a:solidFill>
                    <a:srgbClr val="162844"/>
                  </a:solidFill>
                </a:rPr>
                <a:t>: Zigbee</a:t>
              </a:r>
              <a:endParaRPr b="1" sz="1200">
                <a:solidFill>
                  <a:srgbClr val="162844"/>
                </a:solidFill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3668225" y="1918825"/>
              <a:ext cx="153000" cy="2083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818C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28"/>
          <p:cNvGrpSpPr/>
          <p:nvPr/>
        </p:nvGrpSpPr>
        <p:grpSpPr>
          <a:xfrm>
            <a:off x="5015750" y="899600"/>
            <a:ext cx="2129100" cy="2137475"/>
            <a:chOff x="5015750" y="899600"/>
            <a:chExt cx="2129100" cy="2137475"/>
          </a:xfrm>
        </p:grpSpPr>
        <p:sp>
          <p:nvSpPr>
            <p:cNvPr id="337" name="Google Shape;337;p28"/>
            <p:cNvSpPr/>
            <p:nvPr/>
          </p:nvSpPr>
          <p:spPr>
            <a:xfrm>
              <a:off x="5015750" y="899600"/>
              <a:ext cx="2129100" cy="1964400"/>
            </a:xfrm>
            <a:prstGeom prst="round2DiagRect">
              <a:avLst>
                <a:gd fmla="val 5008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00038" rotWithShape="0" algn="bl">
                <a:srgbClr val="E6E8ED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 txBox="1"/>
            <p:nvPr/>
          </p:nvSpPr>
          <p:spPr>
            <a:xfrm>
              <a:off x="5152550" y="1031725"/>
              <a:ext cx="1855500" cy="17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Sensors</a:t>
              </a:r>
              <a:r>
                <a:rPr lang="en" sz="1200">
                  <a:solidFill>
                    <a:srgbClr val="162844"/>
                  </a:solidFill>
                </a:rPr>
                <a:t>: -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Actuators</a:t>
              </a:r>
              <a:r>
                <a:rPr lang="en" sz="1200">
                  <a:solidFill>
                    <a:srgbClr val="162844"/>
                  </a:solidFill>
                </a:rPr>
                <a:t>: -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Controller</a:t>
              </a:r>
              <a:r>
                <a:rPr lang="en" sz="1200">
                  <a:solidFill>
                    <a:srgbClr val="162844"/>
                  </a:solidFill>
                </a:rPr>
                <a:t>: Microcomputer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Power Supply</a:t>
              </a:r>
              <a:r>
                <a:rPr lang="en" sz="1200">
                  <a:solidFill>
                    <a:srgbClr val="162844"/>
                  </a:solidFill>
                </a:rPr>
                <a:t>: </a:t>
              </a:r>
              <a:br>
                <a:rPr lang="en" sz="1200">
                  <a:solidFill>
                    <a:srgbClr val="162844"/>
                  </a:solidFill>
                </a:rPr>
              </a:br>
              <a:r>
                <a:rPr lang="en" sz="1200">
                  <a:solidFill>
                    <a:srgbClr val="162844"/>
                  </a:solidFill>
                </a:rPr>
                <a:t>Plugged-in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Connectivity</a:t>
              </a:r>
              <a:r>
                <a:rPr lang="en" sz="1200">
                  <a:solidFill>
                    <a:srgbClr val="162844"/>
                  </a:solidFill>
                </a:rPr>
                <a:t>: Zigbee, WiFi</a:t>
              </a:r>
              <a:endParaRPr b="1" sz="1200">
                <a:solidFill>
                  <a:srgbClr val="162844"/>
                </a:solidFill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 rot="5400000">
              <a:off x="6003800" y="1918825"/>
              <a:ext cx="153000" cy="2083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818C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29"/>
          <p:cNvSpPr txBox="1"/>
          <p:nvPr/>
        </p:nvSpPr>
        <p:spPr>
          <a:xfrm>
            <a:off x="445088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Smart Agriculture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346" name="Google Shape;346;p29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9"/>
          <p:cNvCxnSpPr/>
          <p:nvPr/>
        </p:nvCxnSpPr>
        <p:spPr>
          <a:xfrm>
            <a:off x="2195854" y="3860350"/>
            <a:ext cx="2009100" cy="0"/>
          </a:xfrm>
          <a:prstGeom prst="straightConnector1">
            <a:avLst/>
          </a:prstGeom>
          <a:noFill/>
          <a:ln cap="flat" cmpd="sng" w="19050">
            <a:solidFill>
              <a:srgbClr val="3EA0E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29"/>
          <p:cNvSpPr txBox="1"/>
          <p:nvPr/>
        </p:nvSpPr>
        <p:spPr>
          <a:xfrm>
            <a:off x="532650" y="4459800"/>
            <a:ext cx="176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Soil moisture sensor</a:t>
            </a:r>
            <a:endParaRPr b="1" sz="1200"/>
          </a:p>
        </p:txBody>
      </p:sp>
      <p:sp>
        <p:nvSpPr>
          <p:cNvPr id="349" name="Google Shape;349;p29"/>
          <p:cNvSpPr txBox="1"/>
          <p:nvPr/>
        </p:nvSpPr>
        <p:spPr>
          <a:xfrm>
            <a:off x="4196325" y="4459800"/>
            <a:ext cx="160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LoRaWAN Gateway</a:t>
            </a:r>
            <a:endParaRPr b="1" sz="1200"/>
          </a:p>
        </p:txBody>
      </p:sp>
      <p:pic>
        <p:nvPicPr>
          <p:cNvPr id="350" name="Google Shape;3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250" y="916360"/>
            <a:ext cx="1571098" cy="8837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29"/>
          <p:cNvCxnSpPr>
            <a:stCxn id="352" idx="3"/>
            <a:endCxn id="350" idx="1"/>
          </p:cNvCxnSpPr>
          <p:nvPr/>
        </p:nvCxnSpPr>
        <p:spPr>
          <a:xfrm flipH="1" rot="10800000">
            <a:off x="5770583" y="1358370"/>
            <a:ext cx="1404600" cy="2390400"/>
          </a:xfrm>
          <a:prstGeom prst="curvedConnector3">
            <a:avLst>
              <a:gd fmla="val 39555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53" name="Google Shape;353;p29"/>
          <p:cNvCxnSpPr>
            <a:stCxn id="350" idx="2"/>
            <a:endCxn id="354" idx="0"/>
          </p:cNvCxnSpPr>
          <p:nvPr/>
        </p:nvCxnSpPr>
        <p:spPr>
          <a:xfrm rot="5400000">
            <a:off x="7140899" y="2314602"/>
            <a:ext cx="1334400" cy="30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355" name="Google Shape;3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00" y="2983625"/>
            <a:ext cx="1438778" cy="15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2985" y="2935741"/>
            <a:ext cx="1767598" cy="162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5051" y="3134500"/>
            <a:ext cx="2580795" cy="14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9"/>
          <p:cNvPicPr preferRelativeResize="0"/>
          <p:nvPr/>
        </p:nvPicPr>
        <p:blipFill rotWithShape="1">
          <a:blip r:embed="rId7">
            <a:alphaModFix/>
          </a:blip>
          <a:srcRect b="31057" l="0" r="0" t="30566"/>
          <a:stretch/>
        </p:blipFill>
        <p:spPr>
          <a:xfrm>
            <a:off x="2577674" y="3971350"/>
            <a:ext cx="1087255" cy="4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9"/>
          <p:cNvSpPr txBox="1"/>
          <p:nvPr/>
        </p:nvSpPr>
        <p:spPr>
          <a:xfrm>
            <a:off x="2744950" y="3438900"/>
            <a:ext cx="7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~50km</a:t>
            </a:r>
            <a:endParaRPr b="1" sz="1200"/>
          </a:p>
        </p:txBody>
      </p:sp>
      <p:pic>
        <p:nvPicPr>
          <p:cNvPr id="358" name="Google Shape;35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0975" y="1952963"/>
            <a:ext cx="1157251" cy="77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9"/>
          <p:cNvGrpSpPr/>
          <p:nvPr/>
        </p:nvGrpSpPr>
        <p:grpSpPr>
          <a:xfrm>
            <a:off x="448225" y="916350"/>
            <a:ext cx="2843175" cy="2172400"/>
            <a:chOff x="448225" y="916350"/>
            <a:chExt cx="2843175" cy="2172400"/>
          </a:xfrm>
        </p:grpSpPr>
        <p:sp>
          <p:nvSpPr>
            <p:cNvPr id="360" name="Google Shape;360;p29"/>
            <p:cNvSpPr/>
            <p:nvPr/>
          </p:nvSpPr>
          <p:spPr>
            <a:xfrm>
              <a:off x="448225" y="916350"/>
              <a:ext cx="2833500" cy="1964400"/>
            </a:xfrm>
            <a:prstGeom prst="round2DiagRect">
              <a:avLst>
                <a:gd fmla="val 5008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00038" rotWithShape="0" algn="bl">
                <a:srgbClr val="E6E8ED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 txBox="1"/>
            <p:nvPr/>
          </p:nvSpPr>
          <p:spPr>
            <a:xfrm>
              <a:off x="619525" y="1085550"/>
              <a:ext cx="2580900" cy="16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Sensors</a:t>
              </a:r>
              <a:r>
                <a:rPr lang="en" sz="1200">
                  <a:solidFill>
                    <a:srgbClr val="162844"/>
                  </a:solidFill>
                </a:rPr>
                <a:t>: Soil Sensor, Temperature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Actuators</a:t>
              </a:r>
              <a:r>
                <a:rPr lang="en" sz="1200">
                  <a:solidFill>
                    <a:srgbClr val="162844"/>
                  </a:solidFill>
                </a:rPr>
                <a:t>: LED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Controller</a:t>
              </a:r>
              <a:r>
                <a:rPr lang="en" sz="1200">
                  <a:solidFill>
                    <a:srgbClr val="162844"/>
                  </a:solidFill>
                </a:rPr>
                <a:t>: Microcontroller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Power Supply</a:t>
              </a:r>
              <a:r>
                <a:rPr lang="en" sz="1200">
                  <a:solidFill>
                    <a:srgbClr val="162844"/>
                  </a:solidFill>
                </a:rPr>
                <a:t>: Battery (up to 10y)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Connectivity</a:t>
              </a:r>
              <a:r>
                <a:rPr lang="en" sz="1200">
                  <a:solidFill>
                    <a:srgbClr val="162844"/>
                  </a:solidFill>
                </a:rPr>
                <a:t>: LoRa</a:t>
              </a:r>
              <a:endParaRPr b="1" sz="1200">
                <a:solidFill>
                  <a:srgbClr val="162844"/>
                </a:solidFill>
              </a:endParaRPr>
            </a:p>
          </p:txBody>
        </p:sp>
        <p:sp>
          <p:nvSpPr>
            <p:cNvPr id="362" name="Google Shape;362;p29"/>
            <p:cNvSpPr/>
            <p:nvPr/>
          </p:nvSpPr>
          <p:spPr>
            <a:xfrm rot="5400000">
              <a:off x="1797850" y="1595200"/>
              <a:ext cx="153000" cy="28341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818C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9"/>
          <p:cNvGrpSpPr/>
          <p:nvPr/>
        </p:nvGrpSpPr>
        <p:grpSpPr>
          <a:xfrm>
            <a:off x="3659625" y="916350"/>
            <a:ext cx="2287200" cy="2172400"/>
            <a:chOff x="3659625" y="916350"/>
            <a:chExt cx="2287200" cy="2172400"/>
          </a:xfrm>
        </p:grpSpPr>
        <p:sp>
          <p:nvSpPr>
            <p:cNvPr id="364" name="Google Shape;364;p29"/>
            <p:cNvSpPr/>
            <p:nvPr/>
          </p:nvSpPr>
          <p:spPr>
            <a:xfrm>
              <a:off x="3664926" y="916350"/>
              <a:ext cx="2275800" cy="1964400"/>
            </a:xfrm>
            <a:prstGeom prst="round2DiagRect">
              <a:avLst>
                <a:gd fmla="val 5008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00038" rotWithShape="0" algn="bl">
                <a:srgbClr val="E6E8ED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 txBox="1"/>
            <p:nvPr/>
          </p:nvSpPr>
          <p:spPr>
            <a:xfrm>
              <a:off x="3948538" y="1048475"/>
              <a:ext cx="1855500" cy="17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Sensors</a:t>
              </a:r>
              <a:r>
                <a:rPr lang="en" sz="1200">
                  <a:solidFill>
                    <a:srgbClr val="162844"/>
                  </a:solidFill>
                </a:rPr>
                <a:t>: -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Actuators</a:t>
              </a:r>
              <a:r>
                <a:rPr lang="en" sz="1200">
                  <a:solidFill>
                    <a:srgbClr val="162844"/>
                  </a:solidFill>
                </a:rPr>
                <a:t>: -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Controller</a:t>
              </a:r>
              <a:r>
                <a:rPr lang="en" sz="1200">
                  <a:solidFill>
                    <a:srgbClr val="162844"/>
                  </a:solidFill>
                </a:rPr>
                <a:t>: Microcomputer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Power Supply</a:t>
              </a:r>
              <a:r>
                <a:rPr lang="en" sz="1200">
                  <a:solidFill>
                    <a:srgbClr val="162844"/>
                  </a:solidFill>
                </a:rPr>
                <a:t>: Plugged-in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Connectivity</a:t>
              </a:r>
              <a:r>
                <a:rPr lang="en" sz="1200">
                  <a:solidFill>
                    <a:srgbClr val="162844"/>
                  </a:solidFill>
                </a:rPr>
                <a:t>: LoRa, WiFi, Eth, LTE, etc</a:t>
              </a:r>
              <a:endParaRPr b="1" sz="1200">
                <a:solidFill>
                  <a:srgbClr val="162844"/>
                </a:solidFill>
              </a:endParaRPr>
            </a:p>
          </p:txBody>
        </p:sp>
        <p:sp>
          <p:nvSpPr>
            <p:cNvPr id="366" name="Google Shape;366;p29"/>
            <p:cNvSpPr/>
            <p:nvPr/>
          </p:nvSpPr>
          <p:spPr>
            <a:xfrm rot="5400000">
              <a:off x="4726725" y="1868650"/>
              <a:ext cx="153000" cy="22872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818C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0"/>
          <p:cNvSpPr txBox="1"/>
          <p:nvPr/>
        </p:nvSpPr>
        <p:spPr>
          <a:xfrm>
            <a:off x="445088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Industrial Asset Monitoring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373" name="Google Shape;373;p30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4" name="Google Shape;3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625" y="978472"/>
            <a:ext cx="1571098" cy="8837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30"/>
          <p:cNvCxnSpPr/>
          <p:nvPr/>
        </p:nvCxnSpPr>
        <p:spPr>
          <a:xfrm flipH="1" rot="10800000">
            <a:off x="5162799" y="1785065"/>
            <a:ext cx="2190000" cy="2107500"/>
          </a:xfrm>
          <a:prstGeom prst="curvedConnector3">
            <a:avLst>
              <a:gd fmla="val 62801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76" name="Google Shape;376;p30"/>
          <p:cNvCxnSpPr>
            <a:endCxn id="377" idx="0"/>
          </p:cNvCxnSpPr>
          <p:nvPr/>
        </p:nvCxnSpPr>
        <p:spPr>
          <a:xfrm rot="5400000">
            <a:off x="6621018" y="2031825"/>
            <a:ext cx="1515600" cy="1109700"/>
          </a:xfrm>
          <a:prstGeom prst="curvedConnector3">
            <a:avLst>
              <a:gd fmla="val 61162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378" name="Google Shape;3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75" y="867102"/>
            <a:ext cx="3708200" cy="200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0"/>
          <p:cNvPicPr preferRelativeResize="0"/>
          <p:nvPr/>
        </p:nvPicPr>
        <p:blipFill rotWithShape="1">
          <a:blip r:embed="rId5">
            <a:alphaModFix/>
          </a:blip>
          <a:srcRect b="31398" l="13668" r="11475" t="25607"/>
          <a:stretch/>
        </p:blipFill>
        <p:spPr>
          <a:xfrm>
            <a:off x="2921650" y="3528263"/>
            <a:ext cx="1978499" cy="97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 rotWithShape="1">
          <a:blip r:embed="rId6">
            <a:alphaModFix/>
          </a:blip>
          <a:srcRect b="48715" l="0" r="0" t="0"/>
          <a:stretch/>
        </p:blipFill>
        <p:spPr>
          <a:xfrm>
            <a:off x="4636063" y="3126000"/>
            <a:ext cx="820726" cy="4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5650" y="3347825"/>
            <a:ext cx="1879352" cy="11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 rotWithShape="1">
          <a:blip r:embed="rId8">
            <a:alphaModFix/>
          </a:blip>
          <a:srcRect b="8122" l="62730" r="6138" t="9748"/>
          <a:stretch/>
        </p:blipFill>
        <p:spPr>
          <a:xfrm>
            <a:off x="6442275" y="3344475"/>
            <a:ext cx="763386" cy="13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30"/>
          <p:cNvCxnSpPr/>
          <p:nvPr/>
        </p:nvCxnSpPr>
        <p:spPr>
          <a:xfrm rot="5400000">
            <a:off x="7506076" y="2599775"/>
            <a:ext cx="1428900" cy="10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83" name="Google Shape;383;p30"/>
          <p:cNvCxnSpPr/>
          <p:nvPr/>
        </p:nvCxnSpPr>
        <p:spPr>
          <a:xfrm flipH="1" rot="-5400000">
            <a:off x="3513700" y="2741063"/>
            <a:ext cx="794400" cy="780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4" name="Google Shape;384;p30"/>
          <p:cNvPicPr preferRelativeResize="0"/>
          <p:nvPr/>
        </p:nvPicPr>
        <p:blipFill rotWithShape="1">
          <a:blip r:embed="rId9">
            <a:alphaModFix/>
          </a:blip>
          <a:srcRect b="18753" l="0" r="0" t="21081"/>
          <a:stretch/>
        </p:blipFill>
        <p:spPr>
          <a:xfrm>
            <a:off x="2967475" y="3125990"/>
            <a:ext cx="923038" cy="30852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0"/>
          <p:cNvSpPr txBox="1"/>
          <p:nvPr/>
        </p:nvSpPr>
        <p:spPr>
          <a:xfrm>
            <a:off x="3155775" y="4284038"/>
            <a:ext cx="19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Industrial IoT Gateway</a:t>
            </a:r>
            <a:endParaRPr b="1" sz="1200"/>
          </a:p>
        </p:txBody>
      </p:sp>
      <p:grpSp>
        <p:nvGrpSpPr>
          <p:cNvPr id="386" name="Google Shape;386;p30"/>
          <p:cNvGrpSpPr/>
          <p:nvPr/>
        </p:nvGrpSpPr>
        <p:grpSpPr>
          <a:xfrm>
            <a:off x="445100" y="2998175"/>
            <a:ext cx="2475575" cy="1811200"/>
            <a:chOff x="445100" y="2998175"/>
            <a:chExt cx="2475575" cy="1811200"/>
          </a:xfrm>
        </p:grpSpPr>
        <p:sp>
          <p:nvSpPr>
            <p:cNvPr id="387" name="Google Shape;387;p30"/>
            <p:cNvSpPr/>
            <p:nvPr/>
          </p:nvSpPr>
          <p:spPr>
            <a:xfrm>
              <a:off x="445100" y="3008775"/>
              <a:ext cx="2275800" cy="1800600"/>
            </a:xfrm>
            <a:prstGeom prst="round2DiagRect">
              <a:avLst>
                <a:gd fmla="val 5008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00038" rotWithShape="0" algn="bl">
                <a:srgbClr val="E6E8ED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 txBox="1"/>
            <p:nvPr/>
          </p:nvSpPr>
          <p:spPr>
            <a:xfrm>
              <a:off x="649900" y="3126000"/>
              <a:ext cx="2009100" cy="15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Sensors</a:t>
              </a:r>
              <a:r>
                <a:rPr lang="en" sz="1200">
                  <a:solidFill>
                    <a:srgbClr val="162844"/>
                  </a:solidFill>
                </a:rPr>
                <a:t>: -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Actuators</a:t>
              </a:r>
              <a:r>
                <a:rPr lang="en" sz="1200">
                  <a:solidFill>
                    <a:srgbClr val="162844"/>
                  </a:solidFill>
                </a:rPr>
                <a:t>: -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Controller</a:t>
              </a:r>
              <a:r>
                <a:rPr lang="en" sz="1200">
                  <a:solidFill>
                    <a:srgbClr val="162844"/>
                  </a:solidFill>
                </a:rPr>
                <a:t>: Microcomputer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Power Supply</a:t>
              </a:r>
              <a:r>
                <a:rPr lang="en" sz="1200">
                  <a:solidFill>
                    <a:srgbClr val="162844"/>
                  </a:solidFill>
                </a:rPr>
                <a:t>: Plugged-in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Connectivity</a:t>
              </a:r>
              <a:r>
                <a:rPr lang="en" sz="1200">
                  <a:solidFill>
                    <a:srgbClr val="162844"/>
                  </a:solidFill>
                </a:rPr>
                <a:t>: Modbus over RS485, LTE/4G, etc.</a:t>
              </a:r>
              <a:endParaRPr b="1" sz="1200">
                <a:solidFill>
                  <a:srgbClr val="162844"/>
                </a:solidFill>
              </a:endParaRPr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2767675" y="2998175"/>
              <a:ext cx="153000" cy="18006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818C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30"/>
          <p:cNvGrpSpPr/>
          <p:nvPr/>
        </p:nvGrpSpPr>
        <p:grpSpPr>
          <a:xfrm>
            <a:off x="3946550" y="846600"/>
            <a:ext cx="2428801" cy="1964400"/>
            <a:chOff x="3946550" y="846600"/>
            <a:chExt cx="2428801" cy="1964400"/>
          </a:xfrm>
        </p:grpSpPr>
        <p:sp>
          <p:nvSpPr>
            <p:cNvPr id="391" name="Google Shape;391;p30"/>
            <p:cNvSpPr/>
            <p:nvPr/>
          </p:nvSpPr>
          <p:spPr>
            <a:xfrm>
              <a:off x="4099551" y="846600"/>
              <a:ext cx="2275800" cy="1964400"/>
            </a:xfrm>
            <a:prstGeom prst="round2DiagRect">
              <a:avLst>
                <a:gd fmla="val 5008" name="adj1"/>
                <a:gd fmla="val 0" name="adj2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00038" rotWithShape="0" algn="bl">
                <a:srgbClr val="E6E8ED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 txBox="1"/>
            <p:nvPr/>
          </p:nvSpPr>
          <p:spPr>
            <a:xfrm>
              <a:off x="4232901" y="954150"/>
              <a:ext cx="2009100" cy="17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Sensors</a:t>
              </a:r>
              <a:r>
                <a:rPr lang="en" sz="1200">
                  <a:solidFill>
                    <a:srgbClr val="162844"/>
                  </a:solidFill>
                </a:rPr>
                <a:t>: Temperature, CO2, Airflow, Pressure, etc. 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Actuators</a:t>
              </a:r>
              <a:r>
                <a:rPr lang="en" sz="1200">
                  <a:solidFill>
                    <a:srgbClr val="162844"/>
                  </a:solidFill>
                </a:rPr>
                <a:t>: Fan, motors, etc.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Controller</a:t>
              </a:r>
              <a:r>
                <a:rPr lang="en" sz="1200">
                  <a:solidFill>
                    <a:srgbClr val="162844"/>
                  </a:solidFill>
                </a:rPr>
                <a:t>: PLC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Power Supply</a:t>
              </a:r>
              <a:r>
                <a:rPr lang="en" sz="1200">
                  <a:solidFill>
                    <a:srgbClr val="162844"/>
                  </a:solidFill>
                </a:rPr>
                <a:t>: Plugged-in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62844"/>
                  </a:solidFill>
                </a:rPr>
                <a:t>Connectivity</a:t>
              </a:r>
              <a:r>
                <a:rPr lang="en" sz="1200">
                  <a:solidFill>
                    <a:srgbClr val="162844"/>
                  </a:solidFill>
                </a:rPr>
                <a:t>: Modbus over RS485</a:t>
              </a:r>
              <a:endParaRPr sz="1200">
                <a:solidFill>
                  <a:srgbClr val="162844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162844"/>
                </a:solidFill>
              </a:endParaRPr>
            </a:p>
          </p:txBody>
        </p:sp>
        <p:sp>
          <p:nvSpPr>
            <p:cNvPr id="393" name="Google Shape;393;p30"/>
            <p:cNvSpPr/>
            <p:nvPr/>
          </p:nvSpPr>
          <p:spPr>
            <a:xfrm flipH="1">
              <a:off x="3946550" y="928500"/>
              <a:ext cx="153000" cy="18006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818C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0" y="0"/>
            <a:ext cx="9144000" cy="4900200"/>
          </a:xfrm>
          <a:prstGeom prst="rect">
            <a:avLst/>
          </a:prstGeom>
          <a:gradFill>
            <a:gsLst>
              <a:gs pos="0">
                <a:srgbClr val="EEF8F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/>
          <p:nvPr>
            <p:ph idx="4294967295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3">
            <a:alphaModFix amt="64000"/>
          </a:blip>
          <a:srcRect b="0" l="7220" r="-7220" t="0"/>
          <a:stretch/>
        </p:blipFill>
        <p:spPr>
          <a:xfrm>
            <a:off x="414450" y="540450"/>
            <a:ext cx="4328100" cy="2884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 flipH="1">
            <a:off x="414450" y="3221250"/>
            <a:ext cx="3165000" cy="1220100"/>
          </a:xfrm>
          <a:prstGeom prst="round1Rect">
            <a:avLst>
              <a:gd fmla="val 16667" name="adj"/>
            </a:avLst>
          </a:prstGeom>
          <a:solidFill>
            <a:srgbClr val="3EA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3557475" y="540450"/>
            <a:ext cx="5163600" cy="3900900"/>
          </a:xfrm>
          <a:prstGeom prst="round2DiagRect">
            <a:avLst>
              <a:gd fmla="val 5008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E6E8ED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814275" y="3653925"/>
            <a:ext cx="2743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</a:rPr>
              <a:t>AGENDA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3703575" y="1090638"/>
            <a:ext cx="50175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62844"/>
              </a:buClr>
              <a:buSzPts val="1500"/>
              <a:buChar char="●"/>
            </a:pPr>
            <a:r>
              <a:rPr lang="en" sz="1500">
                <a:solidFill>
                  <a:srgbClr val="162844"/>
                </a:solidFill>
              </a:rPr>
              <a:t>Introduction;</a:t>
            </a:r>
            <a:endParaRPr sz="1500">
              <a:solidFill>
                <a:srgbClr val="162844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500"/>
              <a:buChar char="●"/>
            </a:pPr>
            <a:r>
              <a:rPr lang="en" sz="1500">
                <a:solidFill>
                  <a:srgbClr val="162844"/>
                </a:solidFill>
              </a:rPr>
              <a:t>IoT - Big Picture;</a:t>
            </a:r>
            <a:endParaRPr sz="1500">
              <a:solidFill>
                <a:srgbClr val="162844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500"/>
              <a:buChar char="●"/>
            </a:pPr>
            <a:r>
              <a:rPr lang="en" sz="1500">
                <a:solidFill>
                  <a:srgbClr val="162844"/>
                </a:solidFill>
              </a:rPr>
              <a:t>Examples of IoT Applications;</a:t>
            </a:r>
            <a:endParaRPr sz="1500">
              <a:solidFill>
                <a:srgbClr val="162844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500"/>
              <a:buChar char="●"/>
            </a:pPr>
            <a:r>
              <a:rPr lang="en" sz="1500">
                <a:solidFill>
                  <a:srgbClr val="162844"/>
                </a:solidFill>
              </a:rPr>
              <a:t>Device and Cloud Communication;</a:t>
            </a:r>
            <a:endParaRPr sz="1500">
              <a:solidFill>
                <a:srgbClr val="162844"/>
              </a:solidFill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4410750" y="2476300"/>
            <a:ext cx="4154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08ECE"/>
                </a:solidFill>
              </a:rPr>
              <a:t>Coffee Break</a:t>
            </a:r>
            <a:endParaRPr b="1" sz="1500">
              <a:solidFill>
                <a:srgbClr val="208ECE"/>
              </a:solidFill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4">
            <a:alphaModFix/>
          </a:blip>
          <a:srcRect b="-2648" l="-770" r="769" t="0"/>
          <a:stretch/>
        </p:blipFill>
        <p:spPr>
          <a:xfrm>
            <a:off x="7725750" y="146325"/>
            <a:ext cx="1220100" cy="12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/>
          <p:nvPr/>
        </p:nvSpPr>
        <p:spPr>
          <a:xfrm>
            <a:off x="3703575" y="3054463"/>
            <a:ext cx="50175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162844"/>
              </a:buClr>
              <a:buSzPts val="1500"/>
              <a:buChar char="●"/>
            </a:pPr>
            <a:r>
              <a:rPr lang="en" sz="1500">
                <a:solidFill>
                  <a:srgbClr val="162844"/>
                </a:solidFill>
              </a:rPr>
              <a:t>AWS IoT Core DEMOs;</a:t>
            </a:r>
            <a:endParaRPr sz="1500">
              <a:solidFill>
                <a:srgbClr val="162844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500"/>
              <a:buChar char="●"/>
            </a:pPr>
            <a:r>
              <a:rPr lang="en" sz="1500">
                <a:solidFill>
                  <a:srgbClr val="162844"/>
                </a:solidFill>
              </a:rPr>
              <a:t>AWS IoT Services Landscape and Future Plans;</a:t>
            </a:r>
            <a:endParaRPr sz="1500">
              <a:solidFill>
                <a:srgbClr val="162844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2844"/>
              </a:buClr>
              <a:buSzPts val="1500"/>
              <a:buChar char="●"/>
            </a:pPr>
            <a:r>
              <a:rPr lang="en" sz="1500">
                <a:solidFill>
                  <a:srgbClr val="162844"/>
                </a:solidFill>
              </a:rPr>
              <a:t>Q&amp;A / Networking.</a:t>
            </a:r>
            <a:endParaRPr sz="1500">
              <a:solidFill>
                <a:srgbClr val="162844"/>
              </a:solidFill>
            </a:endParaRPr>
          </a:p>
        </p:txBody>
      </p:sp>
      <p:grpSp>
        <p:nvGrpSpPr>
          <p:cNvPr id="83" name="Google Shape;83;p13"/>
          <p:cNvGrpSpPr/>
          <p:nvPr/>
        </p:nvGrpSpPr>
        <p:grpSpPr>
          <a:xfrm>
            <a:off x="4084806" y="2459621"/>
            <a:ext cx="325945" cy="313055"/>
            <a:chOff x="2633037" y="1499873"/>
            <a:chExt cx="325945" cy="313055"/>
          </a:xfrm>
        </p:grpSpPr>
        <p:sp>
          <p:nvSpPr>
            <p:cNvPr id="84" name="Google Shape;84;p13"/>
            <p:cNvSpPr/>
            <p:nvPr/>
          </p:nvSpPr>
          <p:spPr>
            <a:xfrm>
              <a:off x="2798635" y="1499873"/>
              <a:ext cx="20497" cy="106145"/>
            </a:xfrm>
            <a:custGeom>
              <a:rect b="b" l="l" r="r" t="t"/>
              <a:pathLst>
                <a:path extrusionOk="0" h="3335" w="644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rgbClr val="208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2847140" y="1499873"/>
              <a:ext cx="20115" cy="106145"/>
            </a:xfrm>
            <a:custGeom>
              <a:rect b="b" l="l" r="r" t="t"/>
              <a:pathLst>
                <a:path extrusionOk="0" h="3335" w="632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rgbClr val="208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657289" y="1641983"/>
              <a:ext cx="64833" cy="73935"/>
            </a:xfrm>
            <a:custGeom>
              <a:rect b="b" l="l" r="r" t="t"/>
              <a:pathLst>
                <a:path extrusionOk="0" h="2323" w="2037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rgbClr val="208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633037" y="1617730"/>
              <a:ext cx="325945" cy="195198"/>
            </a:xfrm>
            <a:custGeom>
              <a:rect b="b" l="l" r="r" t="t"/>
              <a:pathLst>
                <a:path extrusionOk="0" h="6133" w="10241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rgbClr val="208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826293" y="1674574"/>
              <a:ext cx="99334" cy="106145"/>
            </a:xfrm>
            <a:custGeom>
              <a:rect b="b" l="l" r="r" t="t"/>
              <a:pathLst>
                <a:path extrusionOk="0" h="3335" w="3121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rgbClr val="208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1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7840"/>
              </a:srgbClr>
            </a:outerShdw>
          </a:effectLst>
        </p:spPr>
      </p:pic>
      <p:sp>
        <p:nvSpPr>
          <p:cNvPr id="399" name="Google Shape;399;p31"/>
          <p:cNvSpPr/>
          <p:nvPr/>
        </p:nvSpPr>
        <p:spPr>
          <a:xfrm flipH="1" rot="10800000">
            <a:off x="641575" y="826850"/>
            <a:ext cx="52719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628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1"/>
          <p:cNvSpPr/>
          <p:nvPr/>
        </p:nvSpPr>
        <p:spPr>
          <a:xfrm flipH="1" rot="10800000">
            <a:off x="481825" y="674450"/>
            <a:ext cx="52977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A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1"/>
          <p:cNvSpPr/>
          <p:nvPr/>
        </p:nvSpPr>
        <p:spPr>
          <a:xfrm>
            <a:off x="818250" y="3260300"/>
            <a:ext cx="917400" cy="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8100" y="3325100"/>
            <a:ext cx="1529125" cy="15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1"/>
          <p:cNvSpPr txBox="1"/>
          <p:nvPr/>
        </p:nvSpPr>
        <p:spPr>
          <a:xfrm>
            <a:off x="818250" y="1024700"/>
            <a:ext cx="50616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chemeClr val="lt1"/>
                </a:solidFill>
              </a:rPr>
              <a:t>Device and Cloud Communication</a:t>
            </a:r>
            <a:endParaRPr b="1" sz="4200">
              <a:solidFill>
                <a:schemeClr val="lt1"/>
              </a:solidFill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818250" y="3746438"/>
            <a:ext cx="5061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</a:rPr>
              <a:t>SECTION #3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/>
        </p:nvSpPr>
        <p:spPr>
          <a:xfrm>
            <a:off x="914400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Application Protocols for IoT</a:t>
            </a:r>
            <a:endParaRPr b="1" sz="2200">
              <a:solidFill>
                <a:srgbClr val="208ECE"/>
              </a:solidFill>
            </a:endParaRPr>
          </a:p>
        </p:txBody>
      </p:sp>
      <p:pic>
        <p:nvPicPr>
          <p:cNvPr id="410" name="Google Shape;4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972"/>
            <a:ext cx="319000" cy="3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32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2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32"/>
          <p:cNvSpPr txBox="1"/>
          <p:nvPr/>
        </p:nvSpPr>
        <p:spPr>
          <a:xfrm>
            <a:off x="4702715" y="914400"/>
            <a:ext cx="2176800" cy="4677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UDP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4702714" y="1450525"/>
            <a:ext cx="2176800" cy="237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Unsecure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15" name="Google Shape;415;p32"/>
          <p:cNvSpPr txBox="1"/>
          <p:nvPr/>
        </p:nvSpPr>
        <p:spPr>
          <a:xfrm>
            <a:off x="4702714" y="1753449"/>
            <a:ext cx="2176800" cy="237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Connectionless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4702714" y="2056374"/>
            <a:ext cx="2176800" cy="237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Fast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17" name="Google Shape;417;p32"/>
          <p:cNvSpPr txBox="1"/>
          <p:nvPr/>
        </p:nvSpPr>
        <p:spPr>
          <a:xfrm>
            <a:off x="4702714" y="2359298"/>
            <a:ext cx="2176800" cy="237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No Guarantee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4702714" y="2662222"/>
            <a:ext cx="2176800" cy="237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Used by Real-Time Applications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4702714" y="2965146"/>
            <a:ext cx="2176800" cy="237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No Reorder Mechanism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4702714" y="3268071"/>
            <a:ext cx="2176800" cy="237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No Flow Control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21" name="Google Shape;421;p32"/>
          <p:cNvSpPr txBox="1"/>
          <p:nvPr/>
        </p:nvSpPr>
        <p:spPr>
          <a:xfrm>
            <a:off x="4702714" y="3570995"/>
            <a:ext cx="2176800" cy="237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Basic Error Checking </a:t>
            </a:r>
            <a:r>
              <a:rPr b="1" lang="en" sz="900">
                <a:solidFill>
                  <a:schemeClr val="lt1"/>
                </a:solidFill>
              </a:rPr>
              <a:t>(Checksum)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4702714" y="3873919"/>
            <a:ext cx="2176800" cy="237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8 Bytes Header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23" name="Google Shape;423;p32"/>
          <p:cNvSpPr txBox="1"/>
          <p:nvPr/>
        </p:nvSpPr>
        <p:spPr>
          <a:xfrm>
            <a:off x="4702714" y="4176844"/>
            <a:ext cx="2176800" cy="237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No Acknowledgement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4702714" y="4479768"/>
            <a:ext cx="2176800" cy="237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No Handshake Mechanism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25" name="Google Shape;425;p32"/>
          <p:cNvSpPr txBox="1"/>
          <p:nvPr/>
        </p:nvSpPr>
        <p:spPr>
          <a:xfrm>
            <a:off x="2264488" y="914400"/>
            <a:ext cx="2176800" cy="467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TCP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26" name="Google Shape;426;p32"/>
          <p:cNvSpPr txBox="1"/>
          <p:nvPr/>
        </p:nvSpPr>
        <p:spPr>
          <a:xfrm>
            <a:off x="2264488" y="1450525"/>
            <a:ext cx="2176800" cy="237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Secure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27" name="Google Shape;427;p32"/>
          <p:cNvSpPr txBox="1"/>
          <p:nvPr/>
        </p:nvSpPr>
        <p:spPr>
          <a:xfrm>
            <a:off x="2264488" y="1753449"/>
            <a:ext cx="2176800" cy="237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Connection-Oriented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28" name="Google Shape;428;p32"/>
          <p:cNvSpPr txBox="1"/>
          <p:nvPr/>
        </p:nvSpPr>
        <p:spPr>
          <a:xfrm>
            <a:off x="2264488" y="2056374"/>
            <a:ext cx="2176800" cy="237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Slow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29" name="Google Shape;429;p32"/>
          <p:cNvSpPr txBox="1"/>
          <p:nvPr/>
        </p:nvSpPr>
        <p:spPr>
          <a:xfrm>
            <a:off x="2264488" y="2359298"/>
            <a:ext cx="2176800" cy="237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Guaranteed Transmission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30" name="Google Shape;430;p32"/>
          <p:cNvSpPr txBox="1"/>
          <p:nvPr/>
        </p:nvSpPr>
        <p:spPr>
          <a:xfrm>
            <a:off x="2264488" y="2662222"/>
            <a:ext cx="2176800" cy="237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Used by Critical Applications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31" name="Google Shape;431;p32"/>
          <p:cNvSpPr txBox="1"/>
          <p:nvPr/>
        </p:nvSpPr>
        <p:spPr>
          <a:xfrm>
            <a:off x="2264488" y="2965146"/>
            <a:ext cx="2176800" cy="237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Packet Reorder Mechanism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32" name="Google Shape;432;p32"/>
          <p:cNvSpPr txBox="1"/>
          <p:nvPr/>
        </p:nvSpPr>
        <p:spPr>
          <a:xfrm>
            <a:off x="2264488" y="3268071"/>
            <a:ext cx="2176800" cy="237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Flow Control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33" name="Google Shape;433;p32"/>
          <p:cNvSpPr txBox="1"/>
          <p:nvPr/>
        </p:nvSpPr>
        <p:spPr>
          <a:xfrm>
            <a:off x="2264488" y="3570995"/>
            <a:ext cx="2176800" cy="237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Advanced Error Checking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34" name="Google Shape;434;p32"/>
          <p:cNvSpPr txBox="1"/>
          <p:nvPr/>
        </p:nvSpPr>
        <p:spPr>
          <a:xfrm>
            <a:off x="2264488" y="3873919"/>
            <a:ext cx="2176800" cy="237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20 Bytes Header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35" name="Google Shape;435;p32"/>
          <p:cNvSpPr txBox="1"/>
          <p:nvPr/>
        </p:nvSpPr>
        <p:spPr>
          <a:xfrm>
            <a:off x="2264488" y="4176844"/>
            <a:ext cx="2176800" cy="237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Acknowledgement Mechanism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36" name="Google Shape;436;p32"/>
          <p:cNvSpPr txBox="1"/>
          <p:nvPr/>
        </p:nvSpPr>
        <p:spPr>
          <a:xfrm>
            <a:off x="2264488" y="4479768"/>
            <a:ext cx="2176800" cy="237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Three-Way Handshake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37" name="Google Shape;437;p32"/>
          <p:cNvSpPr txBox="1"/>
          <p:nvPr/>
        </p:nvSpPr>
        <p:spPr>
          <a:xfrm>
            <a:off x="457200" y="1454800"/>
            <a:ext cx="12006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HTTP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8" name="Google Shape;438;p32"/>
          <p:cNvSpPr txBox="1"/>
          <p:nvPr/>
        </p:nvSpPr>
        <p:spPr>
          <a:xfrm>
            <a:off x="457200" y="1988500"/>
            <a:ext cx="12006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Socket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457200" y="2522200"/>
            <a:ext cx="12006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AMQP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0" name="Google Shape;440;p32"/>
          <p:cNvSpPr txBox="1"/>
          <p:nvPr/>
        </p:nvSpPr>
        <p:spPr>
          <a:xfrm>
            <a:off x="457200" y="3114775"/>
            <a:ext cx="1200600" cy="400200"/>
          </a:xfrm>
          <a:prstGeom prst="rect">
            <a:avLst/>
          </a:prstGeom>
          <a:solidFill>
            <a:srgbClr val="0066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MQTT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457200" y="3707350"/>
            <a:ext cx="12006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etc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7486200" y="1525375"/>
            <a:ext cx="1200600" cy="400200"/>
          </a:xfrm>
          <a:prstGeom prst="rect">
            <a:avLst/>
          </a:prstGeom>
          <a:solidFill>
            <a:srgbClr val="208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COAP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3" name="Google Shape;443;p32"/>
          <p:cNvSpPr txBox="1"/>
          <p:nvPr/>
        </p:nvSpPr>
        <p:spPr>
          <a:xfrm>
            <a:off x="7486200" y="2872438"/>
            <a:ext cx="1200600" cy="400200"/>
          </a:xfrm>
          <a:prstGeom prst="rect">
            <a:avLst/>
          </a:prstGeom>
          <a:solidFill>
            <a:srgbClr val="0066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MQTT-SN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4" name="Google Shape;444;p32"/>
          <p:cNvSpPr txBox="1"/>
          <p:nvPr/>
        </p:nvSpPr>
        <p:spPr>
          <a:xfrm>
            <a:off x="7486200" y="3519000"/>
            <a:ext cx="12006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etc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5" name="Google Shape;445;p32"/>
          <p:cNvSpPr txBox="1"/>
          <p:nvPr/>
        </p:nvSpPr>
        <p:spPr>
          <a:xfrm>
            <a:off x="7486200" y="2225900"/>
            <a:ext cx="1200600" cy="400200"/>
          </a:xfrm>
          <a:prstGeom prst="rect">
            <a:avLst/>
          </a:prstGeom>
          <a:solidFill>
            <a:srgbClr val="208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LWM2M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33"/>
          <p:cNvSpPr txBox="1"/>
          <p:nvPr/>
        </p:nvSpPr>
        <p:spPr>
          <a:xfrm>
            <a:off x="445088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MQTT 101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452" name="Google Shape;452;p33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33"/>
          <p:cNvSpPr/>
          <p:nvPr/>
        </p:nvSpPr>
        <p:spPr>
          <a:xfrm>
            <a:off x="448225" y="1304050"/>
            <a:ext cx="2541900" cy="3023700"/>
          </a:xfrm>
          <a:prstGeom prst="round2DiagRect">
            <a:avLst>
              <a:gd fmla="val 5008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E6E8ED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4" name="Google Shape;454;p33"/>
          <p:cNvSpPr txBox="1"/>
          <p:nvPr/>
        </p:nvSpPr>
        <p:spPr>
          <a:xfrm>
            <a:off x="919350" y="1760500"/>
            <a:ext cx="1791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62844"/>
                </a:solidFill>
              </a:rPr>
              <a:t>Serverless MQTT Broker with extras</a:t>
            </a:r>
            <a:endParaRPr b="1">
              <a:solidFill>
                <a:srgbClr val="162844"/>
              </a:solidFill>
            </a:endParaRPr>
          </a:p>
        </p:txBody>
      </p:sp>
      <p:pic>
        <p:nvPicPr>
          <p:cNvPr id="455" name="Google Shape;4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475" y="889875"/>
            <a:ext cx="5130675" cy="3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62" y="2352450"/>
            <a:ext cx="1472875" cy="16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34"/>
          <p:cNvSpPr txBox="1"/>
          <p:nvPr/>
        </p:nvSpPr>
        <p:spPr>
          <a:xfrm>
            <a:off x="445088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Request Response Pattern in MQTT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463" name="Google Shape;463;p34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34"/>
          <p:cNvSpPr/>
          <p:nvPr/>
        </p:nvSpPr>
        <p:spPr>
          <a:xfrm>
            <a:off x="448225" y="1959238"/>
            <a:ext cx="2151600" cy="1764300"/>
          </a:xfrm>
          <a:prstGeom prst="round2DiagRect">
            <a:avLst>
              <a:gd fmla="val 5008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E6E8ED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5" name="Google Shape;465;p34"/>
          <p:cNvSpPr txBox="1"/>
          <p:nvPr/>
        </p:nvSpPr>
        <p:spPr>
          <a:xfrm>
            <a:off x="724675" y="2321338"/>
            <a:ext cx="19035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62844"/>
                </a:solidFill>
              </a:rPr>
              <a:t>Typical use-case:</a:t>
            </a:r>
            <a:endParaRPr b="1">
              <a:solidFill>
                <a:srgbClr val="1628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2844"/>
                </a:solidFill>
              </a:rPr>
              <a:t>Execution of Commands on the Device from Cloud</a:t>
            </a:r>
            <a:endParaRPr>
              <a:solidFill>
                <a:srgbClr val="162844"/>
              </a:solidFill>
            </a:endParaRPr>
          </a:p>
        </p:txBody>
      </p:sp>
      <p:pic>
        <p:nvPicPr>
          <p:cNvPr id="466" name="Google Shape;466;p34"/>
          <p:cNvPicPr preferRelativeResize="0"/>
          <p:nvPr/>
        </p:nvPicPr>
        <p:blipFill rotWithShape="1">
          <a:blip r:embed="rId3">
            <a:alphaModFix/>
          </a:blip>
          <a:srcRect b="7877" l="1666" r="2022" t="3209"/>
          <a:stretch/>
        </p:blipFill>
        <p:spPr>
          <a:xfrm>
            <a:off x="2689100" y="774638"/>
            <a:ext cx="6346025" cy="409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5"/>
          <p:cNvSpPr txBox="1"/>
          <p:nvPr/>
        </p:nvSpPr>
        <p:spPr>
          <a:xfrm>
            <a:off x="914400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Security in MQTT</a:t>
            </a:r>
            <a:endParaRPr b="1" sz="2200">
              <a:solidFill>
                <a:srgbClr val="208ECE"/>
              </a:solidFill>
            </a:endParaRPr>
          </a:p>
        </p:txBody>
      </p:sp>
      <p:pic>
        <p:nvPicPr>
          <p:cNvPr id="472" name="Google Shape;4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972"/>
            <a:ext cx="319000" cy="3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35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35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35"/>
          <p:cNvSpPr/>
          <p:nvPr/>
        </p:nvSpPr>
        <p:spPr>
          <a:xfrm>
            <a:off x="457200" y="921025"/>
            <a:ext cx="2497200" cy="537000"/>
          </a:xfrm>
          <a:prstGeom prst="round2DiagRect">
            <a:avLst>
              <a:gd fmla="val 5008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E6E8ED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76" name="Google Shape;476;p35"/>
          <p:cNvPicPr preferRelativeResize="0"/>
          <p:nvPr/>
        </p:nvPicPr>
        <p:blipFill rotWithShape="1">
          <a:blip r:embed="rId4">
            <a:alphaModFix/>
          </a:blip>
          <a:srcRect b="0" l="3716" r="0" t="0"/>
          <a:stretch/>
        </p:blipFill>
        <p:spPr>
          <a:xfrm>
            <a:off x="212000" y="1830525"/>
            <a:ext cx="4620401" cy="222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5"/>
          <p:cNvSpPr txBox="1"/>
          <p:nvPr/>
        </p:nvSpPr>
        <p:spPr>
          <a:xfrm>
            <a:off x="752175" y="1086700"/>
            <a:ext cx="25443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62844"/>
                </a:solidFill>
              </a:rPr>
              <a:t>MQTTs = MQTT + TLS</a:t>
            </a:r>
            <a:endParaRPr b="1">
              <a:solidFill>
                <a:srgbClr val="162844"/>
              </a:solidFill>
            </a:endParaRPr>
          </a:p>
        </p:txBody>
      </p:sp>
      <p:pic>
        <p:nvPicPr>
          <p:cNvPr id="478" name="Google Shape;478;p35"/>
          <p:cNvPicPr preferRelativeResize="0"/>
          <p:nvPr/>
        </p:nvPicPr>
        <p:blipFill rotWithShape="1">
          <a:blip r:embed="rId5">
            <a:alphaModFix/>
          </a:blip>
          <a:srcRect b="1589" l="17680" r="19176" t="1482"/>
          <a:stretch/>
        </p:blipFill>
        <p:spPr>
          <a:xfrm>
            <a:off x="4998450" y="971275"/>
            <a:ext cx="3803125" cy="36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6"/>
          <p:cNvPicPr preferRelativeResize="0"/>
          <p:nvPr/>
        </p:nvPicPr>
        <p:blipFill rotWithShape="1">
          <a:blip r:embed="rId3">
            <a:alphaModFix amt="40000"/>
          </a:blip>
          <a:srcRect b="15604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7840"/>
              </a:srgbClr>
            </a:outerShdw>
          </a:effectLst>
        </p:spPr>
      </p:pic>
      <p:pic>
        <p:nvPicPr>
          <p:cNvPr id="484" name="Google Shape;484;p36"/>
          <p:cNvPicPr preferRelativeResize="0"/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7840"/>
              </a:srgbClr>
            </a:outerShdw>
          </a:effectLst>
        </p:spPr>
      </p:pic>
      <p:sp>
        <p:nvSpPr>
          <p:cNvPr id="485" name="Google Shape;485;p36"/>
          <p:cNvSpPr/>
          <p:nvPr/>
        </p:nvSpPr>
        <p:spPr>
          <a:xfrm flipH="1" rot="10800000">
            <a:off x="623523" y="1099875"/>
            <a:ext cx="4676100" cy="1421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628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6"/>
          <p:cNvSpPr/>
          <p:nvPr/>
        </p:nvSpPr>
        <p:spPr>
          <a:xfrm flipH="1" rot="10800000">
            <a:off x="481825" y="992210"/>
            <a:ext cx="4699200" cy="1421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A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6"/>
          <p:cNvSpPr/>
          <p:nvPr/>
        </p:nvSpPr>
        <p:spPr>
          <a:xfrm>
            <a:off x="818250" y="3260300"/>
            <a:ext cx="917400" cy="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8100" y="3325100"/>
            <a:ext cx="1529125" cy="15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6"/>
          <p:cNvSpPr txBox="1"/>
          <p:nvPr/>
        </p:nvSpPr>
        <p:spPr>
          <a:xfrm>
            <a:off x="818250" y="1024700"/>
            <a:ext cx="34326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chemeClr val="lt1"/>
                </a:solidFill>
              </a:rPr>
              <a:t>Coffee Break</a:t>
            </a:r>
            <a:endParaRPr b="1" sz="4200">
              <a:solidFill>
                <a:schemeClr val="lt1"/>
              </a:solidFill>
            </a:endParaRPr>
          </a:p>
        </p:txBody>
      </p:sp>
      <p:sp>
        <p:nvSpPr>
          <p:cNvPr id="490" name="Google Shape;490;p36"/>
          <p:cNvSpPr txBox="1"/>
          <p:nvPr/>
        </p:nvSpPr>
        <p:spPr>
          <a:xfrm>
            <a:off x="818250" y="3746438"/>
            <a:ext cx="5061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</a:rPr>
              <a:t>15 minutes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7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7840"/>
              </a:srgbClr>
            </a:outerShdw>
          </a:effectLst>
        </p:spPr>
      </p:pic>
      <p:sp>
        <p:nvSpPr>
          <p:cNvPr id="496" name="Google Shape;496;p37"/>
          <p:cNvSpPr/>
          <p:nvPr/>
        </p:nvSpPr>
        <p:spPr>
          <a:xfrm flipH="1" rot="10800000">
            <a:off x="641575" y="826850"/>
            <a:ext cx="52719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628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7"/>
          <p:cNvSpPr/>
          <p:nvPr/>
        </p:nvSpPr>
        <p:spPr>
          <a:xfrm flipH="1" rot="10800000">
            <a:off x="481825" y="674450"/>
            <a:ext cx="52977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A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7"/>
          <p:cNvSpPr/>
          <p:nvPr/>
        </p:nvSpPr>
        <p:spPr>
          <a:xfrm>
            <a:off x="818250" y="3260300"/>
            <a:ext cx="917400" cy="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8100" y="3325100"/>
            <a:ext cx="1529125" cy="15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7"/>
          <p:cNvSpPr txBox="1"/>
          <p:nvPr/>
        </p:nvSpPr>
        <p:spPr>
          <a:xfrm>
            <a:off x="818250" y="1024700"/>
            <a:ext cx="50616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chemeClr val="lt1"/>
                </a:solidFill>
              </a:rPr>
              <a:t>AWS IoT Core DEMOs</a:t>
            </a:r>
            <a:endParaRPr b="1" sz="4200">
              <a:solidFill>
                <a:schemeClr val="lt1"/>
              </a:solidFill>
            </a:endParaRPr>
          </a:p>
        </p:txBody>
      </p:sp>
      <p:sp>
        <p:nvSpPr>
          <p:cNvPr id="501" name="Google Shape;501;p37"/>
          <p:cNvSpPr txBox="1"/>
          <p:nvPr/>
        </p:nvSpPr>
        <p:spPr>
          <a:xfrm>
            <a:off x="818250" y="3746438"/>
            <a:ext cx="5061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</a:rPr>
              <a:t>SECTION #4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/>
          <p:nvPr/>
        </p:nvSpPr>
        <p:spPr>
          <a:xfrm>
            <a:off x="914400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Demo Setup</a:t>
            </a:r>
            <a:endParaRPr b="1" sz="2200">
              <a:solidFill>
                <a:srgbClr val="208ECE"/>
              </a:solidFill>
            </a:endParaRPr>
          </a:p>
        </p:txBody>
      </p:sp>
      <p:pic>
        <p:nvPicPr>
          <p:cNvPr id="507" name="Google Shape;5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972"/>
            <a:ext cx="319000" cy="3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38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38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38"/>
          <p:cNvSpPr/>
          <p:nvPr/>
        </p:nvSpPr>
        <p:spPr>
          <a:xfrm>
            <a:off x="5368575" y="1686313"/>
            <a:ext cx="3324000" cy="2199000"/>
          </a:xfrm>
          <a:prstGeom prst="round2DiagRect">
            <a:avLst>
              <a:gd fmla="val 5008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E6E8ED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11" name="Google Shape;5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50" y="992500"/>
            <a:ext cx="4911451" cy="358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250" y="2049673"/>
            <a:ext cx="667407" cy="7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5500" y="2049678"/>
            <a:ext cx="1279200" cy="147227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8"/>
          <p:cNvSpPr txBox="1"/>
          <p:nvPr/>
        </p:nvSpPr>
        <p:spPr>
          <a:xfrm>
            <a:off x="5738575" y="2781075"/>
            <a:ext cx="1279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AWS IoT Device SDK v2 for Python</a:t>
            </a:r>
            <a:endParaRPr b="1" sz="1300"/>
          </a:p>
        </p:txBody>
      </p:sp>
      <p:cxnSp>
        <p:nvCxnSpPr>
          <p:cNvPr id="515" name="Google Shape;515;p38"/>
          <p:cNvCxnSpPr>
            <a:stCxn id="512" idx="3"/>
            <a:endCxn id="513" idx="1"/>
          </p:cNvCxnSpPr>
          <p:nvPr/>
        </p:nvCxnSpPr>
        <p:spPr>
          <a:xfrm>
            <a:off x="6556657" y="2415373"/>
            <a:ext cx="628800" cy="370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/>
          <p:nvPr/>
        </p:nvSpPr>
        <p:spPr>
          <a:xfrm>
            <a:off x="457200" y="0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AWS IoT Core Security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521" name="Google Shape;521;p39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39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39"/>
          <p:cNvPicPr preferRelativeResize="0"/>
          <p:nvPr/>
        </p:nvPicPr>
        <p:blipFill rotWithShape="1">
          <a:blip r:embed="rId3">
            <a:alphaModFix/>
          </a:blip>
          <a:srcRect b="9784" l="621" r="788" t="2771"/>
          <a:stretch/>
        </p:blipFill>
        <p:spPr>
          <a:xfrm>
            <a:off x="624800" y="2576425"/>
            <a:ext cx="7877024" cy="23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375" y="843375"/>
            <a:ext cx="5017174" cy="173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 txBox="1"/>
          <p:nvPr/>
        </p:nvSpPr>
        <p:spPr>
          <a:xfrm>
            <a:off x="457200" y="0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AWS IoT Device Shadow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530" name="Google Shape;530;p40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40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88" y="991850"/>
            <a:ext cx="8349226" cy="353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1762550" y="1253650"/>
            <a:ext cx="6282600" cy="1755600"/>
          </a:xfrm>
          <a:prstGeom prst="round2DiagRect">
            <a:avLst>
              <a:gd fmla="val 5008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E6E8ED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3138213" y="1559050"/>
            <a:ext cx="41061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2844"/>
                </a:solidFill>
              </a:rPr>
              <a:t>a Solution Architect in the Internet of Things (IoT) field with core expertise in Amazon Web Services (AWS). The Head of Solution Architecture Competency at Klika Tech, Inc.</a:t>
            </a:r>
            <a:endParaRPr sz="1600">
              <a:solidFill>
                <a:srgbClr val="162844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99" y="1253649"/>
            <a:ext cx="1755600" cy="175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50" y="3375724"/>
            <a:ext cx="8579103" cy="142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914400" y="1524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Mikhail Vataleu is</a:t>
            </a:r>
            <a:endParaRPr b="1" sz="2200">
              <a:solidFill>
                <a:srgbClr val="208ECE"/>
              </a:solidFill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379372"/>
            <a:ext cx="319000" cy="3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448225" y="8871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1"/>
          <p:cNvSpPr txBox="1"/>
          <p:nvPr/>
        </p:nvSpPr>
        <p:spPr>
          <a:xfrm>
            <a:off x="457200" y="0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AWS IoT Core Rules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538" name="Google Shape;538;p41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41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p41"/>
          <p:cNvPicPr preferRelativeResize="0"/>
          <p:nvPr/>
        </p:nvPicPr>
        <p:blipFill rotWithShape="1">
          <a:blip r:embed="rId3">
            <a:alphaModFix/>
          </a:blip>
          <a:srcRect b="8253" l="4946" r="4457" t="4218"/>
          <a:stretch/>
        </p:blipFill>
        <p:spPr>
          <a:xfrm>
            <a:off x="1315650" y="807750"/>
            <a:ext cx="6689324" cy="39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/>
          <p:nvPr/>
        </p:nvSpPr>
        <p:spPr>
          <a:xfrm>
            <a:off x="457200" y="0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AWS IoT Сore Jobs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546" name="Google Shape;546;p42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42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42"/>
          <p:cNvPicPr preferRelativeResize="0"/>
          <p:nvPr/>
        </p:nvPicPr>
        <p:blipFill rotWithShape="1">
          <a:blip r:embed="rId3">
            <a:alphaModFix/>
          </a:blip>
          <a:srcRect b="0" l="5488" r="4825" t="11754"/>
          <a:stretch/>
        </p:blipFill>
        <p:spPr>
          <a:xfrm>
            <a:off x="278925" y="1218225"/>
            <a:ext cx="8525174" cy="28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7840"/>
              </a:srgbClr>
            </a:outerShdw>
          </a:effectLst>
        </p:spPr>
      </p:pic>
      <p:sp>
        <p:nvSpPr>
          <p:cNvPr id="554" name="Google Shape;554;p43"/>
          <p:cNvSpPr/>
          <p:nvPr/>
        </p:nvSpPr>
        <p:spPr>
          <a:xfrm flipH="1" rot="10800000">
            <a:off x="722954" y="826850"/>
            <a:ext cx="79575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628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3"/>
          <p:cNvSpPr/>
          <p:nvPr/>
        </p:nvSpPr>
        <p:spPr>
          <a:xfrm flipH="1" rot="10800000">
            <a:off x="481825" y="674450"/>
            <a:ext cx="79965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A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3"/>
          <p:cNvSpPr/>
          <p:nvPr/>
        </p:nvSpPr>
        <p:spPr>
          <a:xfrm>
            <a:off x="818250" y="3260300"/>
            <a:ext cx="917400" cy="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8100" y="3325100"/>
            <a:ext cx="1529125" cy="15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3"/>
          <p:cNvSpPr txBox="1"/>
          <p:nvPr/>
        </p:nvSpPr>
        <p:spPr>
          <a:xfrm>
            <a:off x="818250" y="1024700"/>
            <a:ext cx="73935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chemeClr val="lt1"/>
                </a:solidFill>
              </a:rPr>
              <a:t>AWS IoT Services Landscape and Future Plans</a:t>
            </a:r>
            <a:endParaRPr b="1" sz="4200">
              <a:solidFill>
                <a:schemeClr val="lt1"/>
              </a:solidFill>
            </a:endParaRPr>
          </a:p>
        </p:txBody>
      </p:sp>
      <p:sp>
        <p:nvSpPr>
          <p:cNvPr id="559" name="Google Shape;559;p43"/>
          <p:cNvSpPr txBox="1"/>
          <p:nvPr/>
        </p:nvSpPr>
        <p:spPr>
          <a:xfrm>
            <a:off x="818250" y="3746438"/>
            <a:ext cx="5061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</a:rPr>
              <a:t>SECTION #5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4"/>
          <p:cNvSpPr txBox="1"/>
          <p:nvPr/>
        </p:nvSpPr>
        <p:spPr>
          <a:xfrm>
            <a:off x="457200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AWS IoT Services Landscape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565" name="Google Shape;565;p44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44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44"/>
          <p:cNvSpPr/>
          <p:nvPr/>
        </p:nvSpPr>
        <p:spPr>
          <a:xfrm>
            <a:off x="457200" y="889725"/>
            <a:ext cx="3838500" cy="3684900"/>
          </a:xfrm>
          <a:prstGeom prst="round2DiagRect">
            <a:avLst>
              <a:gd fmla="val 5008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E6E8ED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8" name="Google Shape;568;p44"/>
          <p:cNvSpPr txBox="1"/>
          <p:nvPr/>
        </p:nvSpPr>
        <p:spPr>
          <a:xfrm>
            <a:off x="635725" y="1032800"/>
            <a:ext cx="34884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62844"/>
                </a:solidFill>
              </a:rPr>
              <a:t>Open Questions:</a:t>
            </a:r>
            <a:endParaRPr b="1" sz="1300">
              <a:solidFill>
                <a:srgbClr val="16284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62844"/>
              </a:buClr>
              <a:buSzPts val="1300"/>
              <a:buChar char="●"/>
            </a:pPr>
            <a:r>
              <a:rPr lang="en" sz="1300">
                <a:solidFill>
                  <a:srgbClr val="162844"/>
                </a:solidFill>
              </a:rPr>
              <a:t>How do x.509 certs appear on the device during manufacturing? </a:t>
            </a:r>
            <a:endParaRPr sz="1300">
              <a:solidFill>
                <a:srgbClr val="16284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62844"/>
              </a:buClr>
              <a:buSzPts val="1300"/>
              <a:buChar char="●"/>
            </a:pPr>
            <a:r>
              <a:rPr lang="en" sz="1300">
                <a:solidFill>
                  <a:srgbClr val="162844"/>
                </a:solidFill>
              </a:rPr>
              <a:t>How to rotate certificates on the device?</a:t>
            </a:r>
            <a:endParaRPr sz="1300">
              <a:solidFill>
                <a:srgbClr val="16284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62844"/>
              </a:buClr>
              <a:buSzPts val="1300"/>
              <a:buChar char="●"/>
            </a:pPr>
            <a:r>
              <a:rPr lang="en" sz="1300">
                <a:solidFill>
                  <a:srgbClr val="162844"/>
                </a:solidFill>
              </a:rPr>
              <a:t>How to perform firmware update on the device?</a:t>
            </a:r>
            <a:endParaRPr sz="1300">
              <a:solidFill>
                <a:srgbClr val="16284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62844"/>
              </a:buClr>
              <a:buSzPts val="1300"/>
              <a:buChar char="●"/>
            </a:pPr>
            <a:r>
              <a:rPr lang="en" sz="1300">
                <a:solidFill>
                  <a:srgbClr val="162844"/>
                </a:solidFill>
              </a:rPr>
              <a:t>How to manage a fleet of the devices in the Cloud?</a:t>
            </a:r>
            <a:endParaRPr sz="1300">
              <a:solidFill>
                <a:srgbClr val="16284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62844"/>
              </a:buClr>
              <a:buSzPts val="1300"/>
              <a:buChar char="●"/>
            </a:pPr>
            <a:r>
              <a:rPr lang="en" sz="1300">
                <a:solidFill>
                  <a:srgbClr val="162844"/>
                </a:solidFill>
              </a:rPr>
              <a:t>What I can do with device data in the Cloud?</a:t>
            </a:r>
            <a:endParaRPr sz="1300">
              <a:solidFill>
                <a:srgbClr val="162844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62844"/>
              </a:buClr>
              <a:buSzPts val="1300"/>
              <a:buChar char="●"/>
            </a:pPr>
            <a:r>
              <a:rPr lang="en" sz="1300">
                <a:solidFill>
                  <a:srgbClr val="162844"/>
                </a:solidFill>
              </a:rPr>
              <a:t>etc…</a:t>
            </a:r>
            <a:endParaRPr sz="1300">
              <a:solidFill>
                <a:srgbClr val="1628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569" name="Google Shape;5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748" y="738075"/>
            <a:ext cx="3767778" cy="403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5"/>
          <p:cNvSpPr txBox="1"/>
          <p:nvPr/>
        </p:nvSpPr>
        <p:spPr>
          <a:xfrm>
            <a:off x="914400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Future Plans</a:t>
            </a:r>
            <a:endParaRPr b="1" sz="2200">
              <a:solidFill>
                <a:srgbClr val="208ECE"/>
              </a:solidFill>
            </a:endParaRPr>
          </a:p>
        </p:txBody>
      </p:sp>
      <p:pic>
        <p:nvPicPr>
          <p:cNvPr id="575" name="Google Shape;5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972"/>
            <a:ext cx="319000" cy="3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6" name="Google Shape;576;p45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45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45"/>
          <p:cNvSpPr txBox="1"/>
          <p:nvPr/>
        </p:nvSpPr>
        <p:spPr>
          <a:xfrm>
            <a:off x="4857625" y="3960913"/>
            <a:ext cx="3834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8ECE"/>
                </a:solidFill>
              </a:rPr>
              <a:t>Please fill out a survey if you are interested in any of these IoT events </a:t>
            </a:r>
            <a:endParaRPr sz="1500">
              <a:solidFill>
                <a:srgbClr val="208ECE"/>
              </a:solidFill>
            </a:endParaRPr>
          </a:p>
        </p:txBody>
      </p:sp>
      <p:pic>
        <p:nvPicPr>
          <p:cNvPr id="579" name="Google Shape;5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250" y="1090400"/>
            <a:ext cx="2723650" cy="27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5"/>
          <p:cNvSpPr/>
          <p:nvPr/>
        </p:nvSpPr>
        <p:spPr>
          <a:xfrm>
            <a:off x="457200" y="996925"/>
            <a:ext cx="3938700" cy="2910600"/>
          </a:xfrm>
          <a:prstGeom prst="round2DiagRect">
            <a:avLst>
              <a:gd fmla="val 5008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E6E8ED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1" name="Google Shape;581;p45"/>
          <p:cNvSpPr txBox="1"/>
          <p:nvPr/>
        </p:nvSpPr>
        <p:spPr>
          <a:xfrm>
            <a:off x="635725" y="1140000"/>
            <a:ext cx="35148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62844"/>
                </a:solidFill>
              </a:rPr>
              <a:t>We are thinking about running the following events:</a:t>
            </a:r>
            <a:endParaRPr b="1">
              <a:solidFill>
                <a:srgbClr val="162844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62844"/>
              </a:buClr>
              <a:buSzPts val="1400"/>
              <a:buChar char="●"/>
            </a:pPr>
            <a:r>
              <a:rPr lang="en">
                <a:solidFill>
                  <a:srgbClr val="162844"/>
                </a:solidFill>
              </a:rPr>
              <a:t>A workshop on Amazon FreeRTOS</a:t>
            </a:r>
            <a:endParaRPr>
              <a:solidFill>
                <a:srgbClr val="162844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62844"/>
              </a:buClr>
              <a:buSzPts val="1400"/>
              <a:buChar char="●"/>
            </a:pPr>
            <a:r>
              <a:rPr lang="en">
                <a:solidFill>
                  <a:srgbClr val="162844"/>
                </a:solidFill>
              </a:rPr>
              <a:t>A workshop on AWS GreenGrass</a:t>
            </a:r>
            <a:endParaRPr>
              <a:solidFill>
                <a:srgbClr val="162844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62844"/>
              </a:buClr>
              <a:buSzPts val="1400"/>
              <a:buChar char="●"/>
            </a:pPr>
            <a:r>
              <a:rPr lang="en">
                <a:solidFill>
                  <a:srgbClr val="162844"/>
                </a:solidFill>
              </a:rPr>
              <a:t>A lecture on handling IoT device data in the Cloud</a:t>
            </a:r>
            <a:endParaRPr>
              <a:solidFill>
                <a:srgbClr val="162844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62844"/>
              </a:buClr>
              <a:buSzPts val="1400"/>
              <a:buChar char="●"/>
            </a:pPr>
            <a:r>
              <a:rPr lang="en">
                <a:solidFill>
                  <a:srgbClr val="162844"/>
                </a:solidFill>
              </a:rPr>
              <a:t>A workshop on Machine Learning with Greengrass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7840"/>
              </a:srgbClr>
            </a:outerShdw>
          </a:effectLst>
        </p:spPr>
      </p:pic>
      <p:sp>
        <p:nvSpPr>
          <p:cNvPr id="587" name="Google Shape;587;p46"/>
          <p:cNvSpPr/>
          <p:nvPr/>
        </p:nvSpPr>
        <p:spPr>
          <a:xfrm flipH="1" rot="10800000">
            <a:off x="675545" y="1185625"/>
            <a:ext cx="3720300" cy="1391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628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6"/>
          <p:cNvSpPr/>
          <p:nvPr/>
        </p:nvSpPr>
        <p:spPr>
          <a:xfrm flipH="1" rot="10800000">
            <a:off x="481825" y="1014254"/>
            <a:ext cx="3754500" cy="1391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A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6"/>
          <p:cNvSpPr/>
          <p:nvPr/>
        </p:nvSpPr>
        <p:spPr>
          <a:xfrm>
            <a:off x="818250" y="3260300"/>
            <a:ext cx="917400" cy="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 txBox="1"/>
          <p:nvPr/>
        </p:nvSpPr>
        <p:spPr>
          <a:xfrm>
            <a:off x="818250" y="1305400"/>
            <a:ext cx="37896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300">
                <a:solidFill>
                  <a:schemeClr val="lt1"/>
                </a:solidFill>
              </a:rPr>
              <a:t>Thank You!</a:t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591" name="Google Shape;591;p46"/>
          <p:cNvSpPr txBox="1"/>
          <p:nvPr/>
        </p:nvSpPr>
        <p:spPr>
          <a:xfrm>
            <a:off x="818250" y="3746438"/>
            <a:ext cx="5061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</a:rPr>
              <a:t>Q&amp;A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592" name="Google Shape;59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850" y="437250"/>
            <a:ext cx="4195100" cy="41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7"/>
          <p:cNvSpPr/>
          <p:nvPr/>
        </p:nvSpPr>
        <p:spPr>
          <a:xfrm>
            <a:off x="0" y="0"/>
            <a:ext cx="9144000" cy="4900200"/>
          </a:xfrm>
          <a:prstGeom prst="rect">
            <a:avLst/>
          </a:prstGeom>
          <a:gradFill>
            <a:gsLst>
              <a:gs pos="0">
                <a:srgbClr val="EEF8F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47"/>
          <p:cNvPicPr preferRelativeResize="0"/>
          <p:nvPr/>
        </p:nvPicPr>
        <p:blipFill rotWithShape="1">
          <a:blip r:embed="rId3">
            <a:alphaModFix amt="78000"/>
          </a:blip>
          <a:srcRect b="0" l="25156" r="-18816" t="0"/>
          <a:stretch/>
        </p:blipFill>
        <p:spPr>
          <a:xfrm>
            <a:off x="414450" y="540450"/>
            <a:ext cx="4688700" cy="3113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99" name="Google Shape;599;p47"/>
          <p:cNvSpPr txBox="1"/>
          <p:nvPr>
            <p:ph idx="4294967295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600" name="Google Shape;600;p47"/>
          <p:cNvSpPr/>
          <p:nvPr/>
        </p:nvSpPr>
        <p:spPr>
          <a:xfrm flipH="1">
            <a:off x="414450" y="3221250"/>
            <a:ext cx="3165000" cy="1220100"/>
          </a:xfrm>
          <a:prstGeom prst="round1Rect">
            <a:avLst>
              <a:gd fmla="val 16667" name="adj"/>
            </a:avLst>
          </a:prstGeom>
          <a:solidFill>
            <a:srgbClr val="3EA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3557475" y="540450"/>
            <a:ext cx="5163600" cy="3900900"/>
          </a:xfrm>
          <a:prstGeom prst="round2DiagRect">
            <a:avLst>
              <a:gd fmla="val 5008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E6E8ED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2" name="Google Shape;602;p47"/>
          <p:cNvSpPr txBox="1"/>
          <p:nvPr/>
        </p:nvSpPr>
        <p:spPr>
          <a:xfrm>
            <a:off x="814275" y="3653925"/>
            <a:ext cx="2743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</a:rPr>
              <a:t>USEFUL LINKS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603" name="Google Shape;603;p47"/>
          <p:cNvPicPr preferRelativeResize="0"/>
          <p:nvPr/>
        </p:nvPicPr>
        <p:blipFill rotWithShape="1">
          <a:blip r:embed="rId4">
            <a:alphaModFix/>
          </a:blip>
          <a:srcRect b="-2648" l="-770" r="769" t="0"/>
          <a:stretch/>
        </p:blipFill>
        <p:spPr>
          <a:xfrm>
            <a:off x="7725750" y="146325"/>
            <a:ext cx="1220100" cy="12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7"/>
          <p:cNvSpPr txBox="1"/>
          <p:nvPr/>
        </p:nvSpPr>
        <p:spPr>
          <a:xfrm>
            <a:off x="3986900" y="1730250"/>
            <a:ext cx="39762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62844"/>
              </a:buClr>
              <a:buSzPts val="10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Connect with me on LinkedIn</a:t>
            </a:r>
            <a:endParaRPr sz="1600">
              <a:solidFill>
                <a:srgbClr val="162844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62844"/>
              </a:buClr>
              <a:buSzPts val="10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Github Repo with Samples</a:t>
            </a:r>
            <a:endParaRPr sz="1600">
              <a:solidFill>
                <a:srgbClr val="162844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62844"/>
              </a:buClr>
              <a:buSzPts val="1000"/>
              <a:buChar char="●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Meetup Feedback Form</a:t>
            </a:r>
            <a:endParaRPr sz="1600">
              <a:solidFill>
                <a:srgbClr val="162844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62844"/>
              </a:buClr>
              <a:buSzPts val="1000"/>
              <a:buChar char="●"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Careers at Klika Tech</a:t>
            </a:r>
            <a:endParaRPr sz="1600">
              <a:solidFill>
                <a:srgbClr val="16284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457200" y="1375113"/>
            <a:ext cx="3024000" cy="16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62844"/>
                </a:solidFill>
              </a:rPr>
              <a:t>a global IoT, Cloud-native and Big Data product and solutions development company headquartered in the U.S., with offices in North America, Europe and Asia.</a:t>
            </a:r>
            <a:endParaRPr sz="1500">
              <a:solidFill>
                <a:srgbClr val="162844"/>
              </a:solidFill>
            </a:endParaRPr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863" y="1232325"/>
            <a:ext cx="3093937" cy="20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0" l="1444" r="1609" t="0"/>
          <a:stretch/>
        </p:blipFill>
        <p:spPr>
          <a:xfrm>
            <a:off x="312400" y="3526538"/>
            <a:ext cx="8380125" cy="11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914400" y="1524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Klika Tech is</a:t>
            </a:r>
            <a:endParaRPr b="1" sz="2200">
              <a:solidFill>
                <a:srgbClr val="208ECE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379372"/>
            <a:ext cx="319000" cy="3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5"/>
          <p:cNvCxnSpPr/>
          <p:nvPr/>
        </p:nvCxnSpPr>
        <p:spPr>
          <a:xfrm>
            <a:off x="448225" y="8871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675" y="1232325"/>
            <a:ext cx="1473295" cy="209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825" y="176875"/>
            <a:ext cx="8612350" cy="45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7840"/>
              </a:srgbClr>
            </a:outerShdw>
          </a:effectLst>
        </p:spPr>
      </p:pic>
      <p:sp>
        <p:nvSpPr>
          <p:cNvPr id="124" name="Google Shape;124;p17"/>
          <p:cNvSpPr/>
          <p:nvPr/>
        </p:nvSpPr>
        <p:spPr>
          <a:xfrm flipH="1" rot="10800000">
            <a:off x="641575" y="826850"/>
            <a:ext cx="52719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628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7"/>
          <p:cNvSpPr/>
          <p:nvPr/>
        </p:nvSpPr>
        <p:spPr>
          <a:xfrm flipH="1" rot="10800000">
            <a:off x="481825" y="674450"/>
            <a:ext cx="5297700" cy="201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EA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818250" y="3260300"/>
            <a:ext cx="917400" cy="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8100" y="3325100"/>
            <a:ext cx="1529125" cy="15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818250" y="1024700"/>
            <a:ext cx="50616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chemeClr val="lt1"/>
                </a:solidFill>
              </a:rPr>
              <a:t>Big Picture of Internet of Things</a:t>
            </a:r>
            <a:endParaRPr b="1" sz="4200"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818250" y="3746438"/>
            <a:ext cx="5061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</a:rPr>
              <a:t>SECTION #1</a:t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914400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Simple IoT Application</a:t>
            </a:r>
            <a:endParaRPr b="1" sz="2200">
              <a:solidFill>
                <a:srgbClr val="208ECE"/>
              </a:solidFill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6972"/>
            <a:ext cx="319000" cy="3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8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813" y="825150"/>
            <a:ext cx="7217577" cy="32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50" y="3509025"/>
            <a:ext cx="5231660" cy="125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/>
          <p:nvPr/>
        </p:nvSpPr>
        <p:spPr>
          <a:xfrm rot="5400000">
            <a:off x="3173100" y="634875"/>
            <a:ext cx="228900" cy="5519400"/>
          </a:xfrm>
          <a:prstGeom prst="leftBrace">
            <a:avLst>
              <a:gd fmla="val 50000" name="adj1"/>
              <a:gd fmla="val 7337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457200" y="1063125"/>
            <a:ext cx="20979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62844"/>
                </a:solidFill>
              </a:rPr>
              <a:t>a device that detects and measures physical phenomena</a:t>
            </a:r>
            <a:endParaRPr b="1" sz="1500">
              <a:solidFill>
                <a:srgbClr val="162844"/>
              </a:solidFill>
            </a:endParaRPr>
          </a:p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525" y="765150"/>
            <a:ext cx="1492434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662" y="660196"/>
            <a:ext cx="1299025" cy="147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5250" y="783432"/>
            <a:ext cx="1197175" cy="135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7650" y="2061800"/>
            <a:ext cx="204616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2350" y="2210200"/>
            <a:ext cx="1067650" cy="122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1763" y="3289388"/>
            <a:ext cx="1299026" cy="142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60756" y="3459987"/>
            <a:ext cx="1110837" cy="125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0125" y="2031800"/>
            <a:ext cx="1363225" cy="142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11">
            <a:alphaModFix/>
          </a:blip>
          <a:srcRect b="-5930" l="3929" r="-3930" t="5930"/>
          <a:stretch/>
        </p:blipFill>
        <p:spPr>
          <a:xfrm>
            <a:off x="981348" y="2740521"/>
            <a:ext cx="1067650" cy="141525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>
            <a:off x="2806000" y="948375"/>
            <a:ext cx="295800" cy="3653700"/>
          </a:xfrm>
          <a:prstGeom prst="leftBrace">
            <a:avLst>
              <a:gd fmla="val 39690" name="adj1"/>
              <a:gd fmla="val 6565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>
            <a:off x="445088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Sensor is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158" name="Google Shape;158;p19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9"/>
          <p:cNvSpPr txBox="1"/>
          <p:nvPr/>
        </p:nvSpPr>
        <p:spPr>
          <a:xfrm>
            <a:off x="7170738" y="4105325"/>
            <a:ext cx="14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08ECE"/>
                </a:solidFill>
              </a:rPr>
              <a:t>And Many Many others…</a:t>
            </a:r>
            <a:endParaRPr b="1" sz="1100">
              <a:solidFill>
                <a:srgbClr val="208EC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/>
        </p:nvSpPr>
        <p:spPr>
          <a:xfrm>
            <a:off x="457200" y="1063125"/>
            <a:ext cx="20979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62844"/>
                </a:solidFill>
              </a:rPr>
              <a:t>a device that converts digital signals into physical actions</a:t>
            </a:r>
            <a:endParaRPr b="1">
              <a:solidFill>
                <a:srgbClr val="1628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628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62844"/>
              </a:solidFill>
            </a:endParaRPr>
          </a:p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8565450" y="4900325"/>
            <a:ext cx="3804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2806000" y="948375"/>
            <a:ext cx="295800" cy="3653700"/>
          </a:xfrm>
          <a:prstGeom prst="leftBrace">
            <a:avLst>
              <a:gd fmla="val 39690" name="adj1"/>
              <a:gd fmla="val 6565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445088" y="75"/>
            <a:ext cx="7772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8ECE"/>
                </a:solidFill>
              </a:rPr>
              <a:t>Actuator is</a:t>
            </a:r>
            <a:endParaRPr b="1" sz="2200">
              <a:solidFill>
                <a:srgbClr val="208ECE"/>
              </a:solidFill>
            </a:endParaRPr>
          </a:p>
        </p:txBody>
      </p:sp>
      <p:cxnSp>
        <p:nvCxnSpPr>
          <p:cNvPr id="168" name="Google Shape;168;p20"/>
          <p:cNvCxnSpPr/>
          <p:nvPr/>
        </p:nvCxnSpPr>
        <p:spPr>
          <a:xfrm>
            <a:off x="448225" y="734775"/>
            <a:ext cx="8244300" cy="0"/>
          </a:xfrm>
          <a:prstGeom prst="straightConnector1">
            <a:avLst/>
          </a:prstGeom>
          <a:noFill/>
          <a:ln cap="flat" cmpd="sng" w="9525">
            <a:solidFill>
              <a:srgbClr val="208EC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62" y="2648920"/>
            <a:ext cx="1197175" cy="153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90" y="1132679"/>
            <a:ext cx="1913158" cy="126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9300" y="979756"/>
            <a:ext cx="1499956" cy="141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0260" y="731475"/>
            <a:ext cx="1499965" cy="166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9025" y="2399425"/>
            <a:ext cx="1942175" cy="210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1200" y="2382116"/>
            <a:ext cx="1855251" cy="202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7170738" y="3597425"/>
            <a:ext cx="14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08ECE"/>
                </a:solidFill>
              </a:rPr>
              <a:t>And Many Many others…</a:t>
            </a:r>
            <a:endParaRPr b="1" sz="1100">
              <a:solidFill>
                <a:srgbClr val="208EC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Klika_new_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